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94660"/>
  </p:normalViewPr>
  <p:slideViewPr>
    <p:cSldViewPr snapToGrid="0">
      <p:cViewPr varScale="1">
        <p:scale>
          <a:sx n="83" d="100"/>
          <a:sy n="83" d="100"/>
        </p:scale>
        <p:origin x="40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DEF58-42C1-437B-0789-F90D401241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28F41D-0F9D-9CBF-3595-BAA2F4D415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CAC753-E01B-BA35-53C6-2F7BD79ABE73}"/>
              </a:ext>
            </a:extLst>
          </p:cNvPr>
          <p:cNvSpPr>
            <a:spLocks noGrp="1"/>
          </p:cNvSpPr>
          <p:nvPr>
            <p:ph type="dt" sz="half" idx="10"/>
          </p:nvPr>
        </p:nvSpPr>
        <p:spPr/>
        <p:txBody>
          <a:bodyPr/>
          <a:lstStyle/>
          <a:p>
            <a:fld id="{39AEB8C9-F50E-4F27-AD9B-2E81D39068C1}" type="datetimeFigureOut">
              <a:rPr lang="en-US" smtClean="0"/>
              <a:t>11/28/2024</a:t>
            </a:fld>
            <a:endParaRPr lang="en-US"/>
          </a:p>
        </p:txBody>
      </p:sp>
      <p:sp>
        <p:nvSpPr>
          <p:cNvPr id="5" name="Footer Placeholder 4">
            <a:extLst>
              <a:ext uri="{FF2B5EF4-FFF2-40B4-BE49-F238E27FC236}">
                <a16:creationId xmlns:a16="http://schemas.microsoft.com/office/drawing/2014/main" id="{9F586841-3849-F290-C129-137374376B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3C958-9572-641F-1D6D-C43E8A72DA12}"/>
              </a:ext>
            </a:extLst>
          </p:cNvPr>
          <p:cNvSpPr>
            <a:spLocks noGrp="1"/>
          </p:cNvSpPr>
          <p:nvPr>
            <p:ph type="sldNum" sz="quarter" idx="12"/>
          </p:nvPr>
        </p:nvSpPr>
        <p:spPr/>
        <p:txBody>
          <a:bodyPr/>
          <a:lstStyle/>
          <a:p>
            <a:fld id="{6B9CCBED-4B44-4408-B1E7-259D2025C66D}" type="slidenum">
              <a:rPr lang="en-US" smtClean="0"/>
              <a:t>‹#›</a:t>
            </a:fld>
            <a:endParaRPr lang="en-US"/>
          </a:p>
        </p:txBody>
      </p:sp>
    </p:spTree>
    <p:extLst>
      <p:ext uri="{BB962C8B-B14F-4D97-AF65-F5344CB8AC3E}">
        <p14:creationId xmlns:p14="http://schemas.microsoft.com/office/powerpoint/2010/main" val="1503137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64FD6-13BB-77BE-4CA8-F47647E749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1FF5CF-3830-833B-0B40-A1DBB9868A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2E50D0-E6C9-8321-6088-6A2E6F53E0C5}"/>
              </a:ext>
            </a:extLst>
          </p:cNvPr>
          <p:cNvSpPr>
            <a:spLocks noGrp="1"/>
          </p:cNvSpPr>
          <p:nvPr>
            <p:ph type="dt" sz="half" idx="10"/>
          </p:nvPr>
        </p:nvSpPr>
        <p:spPr/>
        <p:txBody>
          <a:bodyPr/>
          <a:lstStyle/>
          <a:p>
            <a:fld id="{39AEB8C9-F50E-4F27-AD9B-2E81D39068C1}" type="datetimeFigureOut">
              <a:rPr lang="en-US" smtClean="0"/>
              <a:t>11/28/2024</a:t>
            </a:fld>
            <a:endParaRPr lang="en-US"/>
          </a:p>
        </p:txBody>
      </p:sp>
      <p:sp>
        <p:nvSpPr>
          <p:cNvPr id="5" name="Footer Placeholder 4">
            <a:extLst>
              <a:ext uri="{FF2B5EF4-FFF2-40B4-BE49-F238E27FC236}">
                <a16:creationId xmlns:a16="http://schemas.microsoft.com/office/drawing/2014/main" id="{098E491E-EECF-8719-AF24-2F5F5ACC7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B926A7-9EFA-ACA6-CA51-C739EFF91B39}"/>
              </a:ext>
            </a:extLst>
          </p:cNvPr>
          <p:cNvSpPr>
            <a:spLocks noGrp="1"/>
          </p:cNvSpPr>
          <p:nvPr>
            <p:ph type="sldNum" sz="quarter" idx="12"/>
          </p:nvPr>
        </p:nvSpPr>
        <p:spPr/>
        <p:txBody>
          <a:bodyPr/>
          <a:lstStyle/>
          <a:p>
            <a:fld id="{6B9CCBED-4B44-4408-B1E7-259D2025C66D}" type="slidenum">
              <a:rPr lang="en-US" smtClean="0"/>
              <a:t>‹#›</a:t>
            </a:fld>
            <a:endParaRPr lang="en-US"/>
          </a:p>
        </p:txBody>
      </p:sp>
    </p:spTree>
    <p:extLst>
      <p:ext uri="{BB962C8B-B14F-4D97-AF65-F5344CB8AC3E}">
        <p14:creationId xmlns:p14="http://schemas.microsoft.com/office/powerpoint/2010/main" val="2946004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284097-27D7-BD1C-026C-B33C5C2F1F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88A9A9-3153-C490-DA53-F01603A338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56233C-E19F-EF2C-128D-17422E41EC51}"/>
              </a:ext>
            </a:extLst>
          </p:cNvPr>
          <p:cNvSpPr>
            <a:spLocks noGrp="1"/>
          </p:cNvSpPr>
          <p:nvPr>
            <p:ph type="dt" sz="half" idx="10"/>
          </p:nvPr>
        </p:nvSpPr>
        <p:spPr/>
        <p:txBody>
          <a:bodyPr/>
          <a:lstStyle/>
          <a:p>
            <a:fld id="{39AEB8C9-F50E-4F27-AD9B-2E81D39068C1}" type="datetimeFigureOut">
              <a:rPr lang="en-US" smtClean="0"/>
              <a:t>11/28/2024</a:t>
            </a:fld>
            <a:endParaRPr lang="en-US"/>
          </a:p>
        </p:txBody>
      </p:sp>
      <p:sp>
        <p:nvSpPr>
          <p:cNvPr id="5" name="Footer Placeholder 4">
            <a:extLst>
              <a:ext uri="{FF2B5EF4-FFF2-40B4-BE49-F238E27FC236}">
                <a16:creationId xmlns:a16="http://schemas.microsoft.com/office/drawing/2014/main" id="{18643FE0-588C-C61A-CDC5-6339D26AA7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804AFD-447F-4583-B4B5-F62CBFC27F32}"/>
              </a:ext>
            </a:extLst>
          </p:cNvPr>
          <p:cNvSpPr>
            <a:spLocks noGrp="1"/>
          </p:cNvSpPr>
          <p:nvPr>
            <p:ph type="sldNum" sz="quarter" idx="12"/>
          </p:nvPr>
        </p:nvSpPr>
        <p:spPr/>
        <p:txBody>
          <a:bodyPr/>
          <a:lstStyle/>
          <a:p>
            <a:fld id="{6B9CCBED-4B44-4408-B1E7-259D2025C66D}" type="slidenum">
              <a:rPr lang="en-US" smtClean="0"/>
              <a:t>‹#›</a:t>
            </a:fld>
            <a:endParaRPr lang="en-US"/>
          </a:p>
        </p:txBody>
      </p:sp>
    </p:spTree>
    <p:extLst>
      <p:ext uri="{BB962C8B-B14F-4D97-AF65-F5344CB8AC3E}">
        <p14:creationId xmlns:p14="http://schemas.microsoft.com/office/powerpoint/2010/main" val="116369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4DDDF-9916-237F-03DD-A6339A665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4E93E7-42D0-71D8-9DFB-05E9AD0F0E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01B4F1-ABFF-F27F-A78A-C60A583AC1DC}"/>
              </a:ext>
            </a:extLst>
          </p:cNvPr>
          <p:cNvSpPr>
            <a:spLocks noGrp="1"/>
          </p:cNvSpPr>
          <p:nvPr>
            <p:ph type="dt" sz="half" idx="10"/>
          </p:nvPr>
        </p:nvSpPr>
        <p:spPr/>
        <p:txBody>
          <a:bodyPr/>
          <a:lstStyle/>
          <a:p>
            <a:fld id="{39AEB8C9-F50E-4F27-AD9B-2E81D39068C1}" type="datetimeFigureOut">
              <a:rPr lang="en-US" smtClean="0"/>
              <a:t>11/28/2024</a:t>
            </a:fld>
            <a:endParaRPr lang="en-US"/>
          </a:p>
        </p:txBody>
      </p:sp>
      <p:sp>
        <p:nvSpPr>
          <p:cNvPr id="5" name="Footer Placeholder 4">
            <a:extLst>
              <a:ext uri="{FF2B5EF4-FFF2-40B4-BE49-F238E27FC236}">
                <a16:creationId xmlns:a16="http://schemas.microsoft.com/office/drawing/2014/main" id="{19FE9196-D21B-5E62-5219-7E9A25DC8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0E9B38-C453-C942-AD6C-3ABDB5FDAFE2}"/>
              </a:ext>
            </a:extLst>
          </p:cNvPr>
          <p:cNvSpPr>
            <a:spLocks noGrp="1"/>
          </p:cNvSpPr>
          <p:nvPr>
            <p:ph type="sldNum" sz="quarter" idx="12"/>
          </p:nvPr>
        </p:nvSpPr>
        <p:spPr/>
        <p:txBody>
          <a:bodyPr/>
          <a:lstStyle/>
          <a:p>
            <a:fld id="{6B9CCBED-4B44-4408-B1E7-259D2025C66D}" type="slidenum">
              <a:rPr lang="en-US" smtClean="0"/>
              <a:t>‹#›</a:t>
            </a:fld>
            <a:endParaRPr lang="en-US"/>
          </a:p>
        </p:txBody>
      </p:sp>
    </p:spTree>
    <p:extLst>
      <p:ext uri="{BB962C8B-B14F-4D97-AF65-F5344CB8AC3E}">
        <p14:creationId xmlns:p14="http://schemas.microsoft.com/office/powerpoint/2010/main" val="2098760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626B8-5C82-E28D-6482-7BB952533A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770076-A283-5866-A51B-56FEE538FD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54DF6B-D7F2-1196-C651-249328C7803A}"/>
              </a:ext>
            </a:extLst>
          </p:cNvPr>
          <p:cNvSpPr>
            <a:spLocks noGrp="1"/>
          </p:cNvSpPr>
          <p:nvPr>
            <p:ph type="dt" sz="half" idx="10"/>
          </p:nvPr>
        </p:nvSpPr>
        <p:spPr/>
        <p:txBody>
          <a:bodyPr/>
          <a:lstStyle/>
          <a:p>
            <a:fld id="{39AEB8C9-F50E-4F27-AD9B-2E81D39068C1}" type="datetimeFigureOut">
              <a:rPr lang="en-US" smtClean="0"/>
              <a:t>11/28/2024</a:t>
            </a:fld>
            <a:endParaRPr lang="en-US"/>
          </a:p>
        </p:txBody>
      </p:sp>
      <p:sp>
        <p:nvSpPr>
          <p:cNvPr id="5" name="Footer Placeholder 4">
            <a:extLst>
              <a:ext uri="{FF2B5EF4-FFF2-40B4-BE49-F238E27FC236}">
                <a16:creationId xmlns:a16="http://schemas.microsoft.com/office/drawing/2014/main" id="{BF7CDC52-BCBC-CA0A-21F9-D440849423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CDC211-28AA-9897-2A4B-0CD334C4059C}"/>
              </a:ext>
            </a:extLst>
          </p:cNvPr>
          <p:cNvSpPr>
            <a:spLocks noGrp="1"/>
          </p:cNvSpPr>
          <p:nvPr>
            <p:ph type="sldNum" sz="quarter" idx="12"/>
          </p:nvPr>
        </p:nvSpPr>
        <p:spPr/>
        <p:txBody>
          <a:bodyPr/>
          <a:lstStyle/>
          <a:p>
            <a:fld id="{6B9CCBED-4B44-4408-B1E7-259D2025C66D}" type="slidenum">
              <a:rPr lang="en-US" smtClean="0"/>
              <a:t>‹#›</a:t>
            </a:fld>
            <a:endParaRPr lang="en-US"/>
          </a:p>
        </p:txBody>
      </p:sp>
    </p:spTree>
    <p:extLst>
      <p:ext uri="{BB962C8B-B14F-4D97-AF65-F5344CB8AC3E}">
        <p14:creationId xmlns:p14="http://schemas.microsoft.com/office/powerpoint/2010/main" val="1452718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7F2CB-16B8-93E9-CA70-1192C2A81D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64CDAE-55DB-7B90-E426-E9825B406D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9E7A3C-C51C-DB55-4DB1-897FC5E51E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41A957-CA80-D48C-9B93-F0A5350EEFDB}"/>
              </a:ext>
            </a:extLst>
          </p:cNvPr>
          <p:cNvSpPr>
            <a:spLocks noGrp="1"/>
          </p:cNvSpPr>
          <p:nvPr>
            <p:ph type="dt" sz="half" idx="10"/>
          </p:nvPr>
        </p:nvSpPr>
        <p:spPr/>
        <p:txBody>
          <a:bodyPr/>
          <a:lstStyle/>
          <a:p>
            <a:fld id="{39AEB8C9-F50E-4F27-AD9B-2E81D39068C1}" type="datetimeFigureOut">
              <a:rPr lang="en-US" smtClean="0"/>
              <a:t>11/28/2024</a:t>
            </a:fld>
            <a:endParaRPr lang="en-US"/>
          </a:p>
        </p:txBody>
      </p:sp>
      <p:sp>
        <p:nvSpPr>
          <p:cNvPr id="6" name="Footer Placeholder 5">
            <a:extLst>
              <a:ext uri="{FF2B5EF4-FFF2-40B4-BE49-F238E27FC236}">
                <a16:creationId xmlns:a16="http://schemas.microsoft.com/office/drawing/2014/main" id="{B66C9E3A-930A-4CFE-072A-233A6816CE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778066-CE84-8ECE-5C71-D05D1AA6AD77}"/>
              </a:ext>
            </a:extLst>
          </p:cNvPr>
          <p:cNvSpPr>
            <a:spLocks noGrp="1"/>
          </p:cNvSpPr>
          <p:nvPr>
            <p:ph type="sldNum" sz="quarter" idx="12"/>
          </p:nvPr>
        </p:nvSpPr>
        <p:spPr/>
        <p:txBody>
          <a:bodyPr/>
          <a:lstStyle/>
          <a:p>
            <a:fld id="{6B9CCBED-4B44-4408-B1E7-259D2025C66D}" type="slidenum">
              <a:rPr lang="en-US" smtClean="0"/>
              <a:t>‹#›</a:t>
            </a:fld>
            <a:endParaRPr lang="en-US"/>
          </a:p>
        </p:txBody>
      </p:sp>
    </p:spTree>
    <p:extLst>
      <p:ext uri="{BB962C8B-B14F-4D97-AF65-F5344CB8AC3E}">
        <p14:creationId xmlns:p14="http://schemas.microsoft.com/office/powerpoint/2010/main" val="1448523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E8DEC-10CD-2CBB-8F7F-37DC3D0FA8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6868A0-5A36-043B-686B-943259AA7E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5FE864-44DB-0327-FE89-23E6E1A6A4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E7BD2C-E9C8-4CCA-D74B-761E8755B9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6650AE-8B3A-8B6D-A2B1-A99C52C319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C019DE-6D20-DDB5-9F34-BD5F8418957C}"/>
              </a:ext>
            </a:extLst>
          </p:cNvPr>
          <p:cNvSpPr>
            <a:spLocks noGrp="1"/>
          </p:cNvSpPr>
          <p:nvPr>
            <p:ph type="dt" sz="half" idx="10"/>
          </p:nvPr>
        </p:nvSpPr>
        <p:spPr/>
        <p:txBody>
          <a:bodyPr/>
          <a:lstStyle/>
          <a:p>
            <a:fld id="{39AEB8C9-F50E-4F27-AD9B-2E81D39068C1}" type="datetimeFigureOut">
              <a:rPr lang="en-US" smtClean="0"/>
              <a:t>11/28/2024</a:t>
            </a:fld>
            <a:endParaRPr lang="en-US"/>
          </a:p>
        </p:txBody>
      </p:sp>
      <p:sp>
        <p:nvSpPr>
          <p:cNvPr id="8" name="Footer Placeholder 7">
            <a:extLst>
              <a:ext uri="{FF2B5EF4-FFF2-40B4-BE49-F238E27FC236}">
                <a16:creationId xmlns:a16="http://schemas.microsoft.com/office/drawing/2014/main" id="{4972F647-6869-4231-8A18-768B81D995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F4FC0C-1B76-3985-A35C-11432028223E}"/>
              </a:ext>
            </a:extLst>
          </p:cNvPr>
          <p:cNvSpPr>
            <a:spLocks noGrp="1"/>
          </p:cNvSpPr>
          <p:nvPr>
            <p:ph type="sldNum" sz="quarter" idx="12"/>
          </p:nvPr>
        </p:nvSpPr>
        <p:spPr/>
        <p:txBody>
          <a:bodyPr/>
          <a:lstStyle/>
          <a:p>
            <a:fld id="{6B9CCBED-4B44-4408-B1E7-259D2025C66D}" type="slidenum">
              <a:rPr lang="en-US" smtClean="0"/>
              <a:t>‹#›</a:t>
            </a:fld>
            <a:endParaRPr lang="en-US"/>
          </a:p>
        </p:txBody>
      </p:sp>
    </p:spTree>
    <p:extLst>
      <p:ext uri="{BB962C8B-B14F-4D97-AF65-F5344CB8AC3E}">
        <p14:creationId xmlns:p14="http://schemas.microsoft.com/office/powerpoint/2010/main" val="2118856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82332-EE78-8FD9-9E1D-15BB999653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832426-7436-0AD4-202A-AD83C41393B4}"/>
              </a:ext>
            </a:extLst>
          </p:cNvPr>
          <p:cNvSpPr>
            <a:spLocks noGrp="1"/>
          </p:cNvSpPr>
          <p:nvPr>
            <p:ph type="dt" sz="half" idx="10"/>
          </p:nvPr>
        </p:nvSpPr>
        <p:spPr/>
        <p:txBody>
          <a:bodyPr/>
          <a:lstStyle/>
          <a:p>
            <a:fld id="{39AEB8C9-F50E-4F27-AD9B-2E81D39068C1}" type="datetimeFigureOut">
              <a:rPr lang="en-US" smtClean="0"/>
              <a:t>11/28/2024</a:t>
            </a:fld>
            <a:endParaRPr lang="en-US"/>
          </a:p>
        </p:txBody>
      </p:sp>
      <p:sp>
        <p:nvSpPr>
          <p:cNvPr id="4" name="Footer Placeholder 3">
            <a:extLst>
              <a:ext uri="{FF2B5EF4-FFF2-40B4-BE49-F238E27FC236}">
                <a16:creationId xmlns:a16="http://schemas.microsoft.com/office/drawing/2014/main" id="{5A3CFDE3-8B91-C837-08A3-989E905DD7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80999A-2589-4EB3-734E-0F7FB485A789}"/>
              </a:ext>
            </a:extLst>
          </p:cNvPr>
          <p:cNvSpPr>
            <a:spLocks noGrp="1"/>
          </p:cNvSpPr>
          <p:nvPr>
            <p:ph type="sldNum" sz="quarter" idx="12"/>
          </p:nvPr>
        </p:nvSpPr>
        <p:spPr/>
        <p:txBody>
          <a:bodyPr/>
          <a:lstStyle/>
          <a:p>
            <a:fld id="{6B9CCBED-4B44-4408-B1E7-259D2025C66D}" type="slidenum">
              <a:rPr lang="en-US" smtClean="0"/>
              <a:t>‹#›</a:t>
            </a:fld>
            <a:endParaRPr lang="en-US"/>
          </a:p>
        </p:txBody>
      </p:sp>
    </p:spTree>
    <p:extLst>
      <p:ext uri="{BB962C8B-B14F-4D97-AF65-F5344CB8AC3E}">
        <p14:creationId xmlns:p14="http://schemas.microsoft.com/office/powerpoint/2010/main" val="1308063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B6FF98-3D2B-5DFA-3899-1091C6AE0A8D}"/>
              </a:ext>
            </a:extLst>
          </p:cNvPr>
          <p:cNvSpPr>
            <a:spLocks noGrp="1"/>
          </p:cNvSpPr>
          <p:nvPr>
            <p:ph type="dt" sz="half" idx="10"/>
          </p:nvPr>
        </p:nvSpPr>
        <p:spPr/>
        <p:txBody>
          <a:bodyPr/>
          <a:lstStyle/>
          <a:p>
            <a:fld id="{39AEB8C9-F50E-4F27-AD9B-2E81D39068C1}" type="datetimeFigureOut">
              <a:rPr lang="en-US" smtClean="0"/>
              <a:t>11/28/2024</a:t>
            </a:fld>
            <a:endParaRPr lang="en-US"/>
          </a:p>
        </p:txBody>
      </p:sp>
      <p:sp>
        <p:nvSpPr>
          <p:cNvPr id="3" name="Footer Placeholder 2">
            <a:extLst>
              <a:ext uri="{FF2B5EF4-FFF2-40B4-BE49-F238E27FC236}">
                <a16:creationId xmlns:a16="http://schemas.microsoft.com/office/drawing/2014/main" id="{7064779D-5F45-B3DA-14D3-5C15AD7157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2469C6-33F7-6E6A-E617-677D00E00FD9}"/>
              </a:ext>
            </a:extLst>
          </p:cNvPr>
          <p:cNvSpPr>
            <a:spLocks noGrp="1"/>
          </p:cNvSpPr>
          <p:nvPr>
            <p:ph type="sldNum" sz="quarter" idx="12"/>
          </p:nvPr>
        </p:nvSpPr>
        <p:spPr/>
        <p:txBody>
          <a:bodyPr/>
          <a:lstStyle/>
          <a:p>
            <a:fld id="{6B9CCBED-4B44-4408-B1E7-259D2025C66D}" type="slidenum">
              <a:rPr lang="en-US" smtClean="0"/>
              <a:t>‹#›</a:t>
            </a:fld>
            <a:endParaRPr lang="en-US"/>
          </a:p>
        </p:txBody>
      </p:sp>
    </p:spTree>
    <p:extLst>
      <p:ext uri="{BB962C8B-B14F-4D97-AF65-F5344CB8AC3E}">
        <p14:creationId xmlns:p14="http://schemas.microsoft.com/office/powerpoint/2010/main" val="1066761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E3EA6-BCC6-6467-FB69-67D4677CEA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1ABB62-BA3B-10AE-C22F-790BD499FC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474220-3411-980D-C4C2-C0D284B05A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71A81F-4F87-CB84-D63E-89D912AE8417}"/>
              </a:ext>
            </a:extLst>
          </p:cNvPr>
          <p:cNvSpPr>
            <a:spLocks noGrp="1"/>
          </p:cNvSpPr>
          <p:nvPr>
            <p:ph type="dt" sz="half" idx="10"/>
          </p:nvPr>
        </p:nvSpPr>
        <p:spPr/>
        <p:txBody>
          <a:bodyPr/>
          <a:lstStyle/>
          <a:p>
            <a:fld id="{39AEB8C9-F50E-4F27-AD9B-2E81D39068C1}" type="datetimeFigureOut">
              <a:rPr lang="en-US" smtClean="0"/>
              <a:t>11/28/2024</a:t>
            </a:fld>
            <a:endParaRPr lang="en-US"/>
          </a:p>
        </p:txBody>
      </p:sp>
      <p:sp>
        <p:nvSpPr>
          <p:cNvPr id="6" name="Footer Placeholder 5">
            <a:extLst>
              <a:ext uri="{FF2B5EF4-FFF2-40B4-BE49-F238E27FC236}">
                <a16:creationId xmlns:a16="http://schemas.microsoft.com/office/drawing/2014/main" id="{9D40A7BA-DDF9-F504-76BE-64AFBE1CD5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F02E0B-9192-07C6-E509-034D94E7EC89}"/>
              </a:ext>
            </a:extLst>
          </p:cNvPr>
          <p:cNvSpPr>
            <a:spLocks noGrp="1"/>
          </p:cNvSpPr>
          <p:nvPr>
            <p:ph type="sldNum" sz="quarter" idx="12"/>
          </p:nvPr>
        </p:nvSpPr>
        <p:spPr/>
        <p:txBody>
          <a:bodyPr/>
          <a:lstStyle/>
          <a:p>
            <a:fld id="{6B9CCBED-4B44-4408-B1E7-259D2025C66D}" type="slidenum">
              <a:rPr lang="en-US" smtClean="0"/>
              <a:t>‹#›</a:t>
            </a:fld>
            <a:endParaRPr lang="en-US"/>
          </a:p>
        </p:txBody>
      </p:sp>
    </p:spTree>
    <p:extLst>
      <p:ext uri="{BB962C8B-B14F-4D97-AF65-F5344CB8AC3E}">
        <p14:creationId xmlns:p14="http://schemas.microsoft.com/office/powerpoint/2010/main" val="3568886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5D416-5C92-8B25-83B7-15EE7E9BF2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B3A53D-24E7-FD49-610D-B47D50E66C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1A2C80-BD49-3868-9A04-4D95249CFC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78C9D7-11E7-11E8-564E-2C3FF820AB81}"/>
              </a:ext>
            </a:extLst>
          </p:cNvPr>
          <p:cNvSpPr>
            <a:spLocks noGrp="1"/>
          </p:cNvSpPr>
          <p:nvPr>
            <p:ph type="dt" sz="half" idx="10"/>
          </p:nvPr>
        </p:nvSpPr>
        <p:spPr/>
        <p:txBody>
          <a:bodyPr/>
          <a:lstStyle/>
          <a:p>
            <a:fld id="{39AEB8C9-F50E-4F27-AD9B-2E81D39068C1}" type="datetimeFigureOut">
              <a:rPr lang="en-US" smtClean="0"/>
              <a:t>11/28/2024</a:t>
            </a:fld>
            <a:endParaRPr lang="en-US"/>
          </a:p>
        </p:txBody>
      </p:sp>
      <p:sp>
        <p:nvSpPr>
          <p:cNvPr id="6" name="Footer Placeholder 5">
            <a:extLst>
              <a:ext uri="{FF2B5EF4-FFF2-40B4-BE49-F238E27FC236}">
                <a16:creationId xmlns:a16="http://schemas.microsoft.com/office/drawing/2014/main" id="{47B074C5-AC36-C3D6-620A-867FF80B59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D6BF76-1EAE-1F12-4573-3181262AC177}"/>
              </a:ext>
            </a:extLst>
          </p:cNvPr>
          <p:cNvSpPr>
            <a:spLocks noGrp="1"/>
          </p:cNvSpPr>
          <p:nvPr>
            <p:ph type="sldNum" sz="quarter" idx="12"/>
          </p:nvPr>
        </p:nvSpPr>
        <p:spPr/>
        <p:txBody>
          <a:bodyPr/>
          <a:lstStyle/>
          <a:p>
            <a:fld id="{6B9CCBED-4B44-4408-B1E7-259D2025C66D}" type="slidenum">
              <a:rPr lang="en-US" smtClean="0"/>
              <a:t>‹#›</a:t>
            </a:fld>
            <a:endParaRPr lang="en-US"/>
          </a:p>
        </p:txBody>
      </p:sp>
    </p:spTree>
    <p:extLst>
      <p:ext uri="{BB962C8B-B14F-4D97-AF65-F5344CB8AC3E}">
        <p14:creationId xmlns:p14="http://schemas.microsoft.com/office/powerpoint/2010/main" val="4289573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2BC709-7F16-C1A7-29B1-451722B310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27ED13-438D-AB2F-4224-6FDBE1A67C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F63372-493E-D6F2-837B-8C534070FE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AEB8C9-F50E-4F27-AD9B-2E81D39068C1}" type="datetimeFigureOut">
              <a:rPr lang="en-US" smtClean="0"/>
              <a:t>11/28/2024</a:t>
            </a:fld>
            <a:endParaRPr lang="en-US"/>
          </a:p>
        </p:txBody>
      </p:sp>
      <p:sp>
        <p:nvSpPr>
          <p:cNvPr id="5" name="Footer Placeholder 4">
            <a:extLst>
              <a:ext uri="{FF2B5EF4-FFF2-40B4-BE49-F238E27FC236}">
                <a16:creationId xmlns:a16="http://schemas.microsoft.com/office/drawing/2014/main" id="{312BA067-E229-B539-C87D-B0FF77625D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421604-1698-AD9F-B816-32CF68008C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9CCBED-4B44-4408-B1E7-259D2025C66D}" type="slidenum">
              <a:rPr lang="en-US" smtClean="0"/>
              <a:t>‹#›</a:t>
            </a:fld>
            <a:endParaRPr lang="en-US"/>
          </a:p>
        </p:txBody>
      </p:sp>
    </p:spTree>
    <p:extLst>
      <p:ext uri="{BB962C8B-B14F-4D97-AF65-F5344CB8AC3E}">
        <p14:creationId xmlns:p14="http://schemas.microsoft.com/office/powerpoint/2010/main" val="593208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B19373-6A31-CFC0-BC42-0ADB8AC5EA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51190" cy="7002684"/>
          </a:xfrm>
          <a:prstGeom prst="rect">
            <a:avLst/>
          </a:prstGeom>
        </p:spPr>
      </p:pic>
      <p:sp>
        <p:nvSpPr>
          <p:cNvPr id="7" name="TextBox 6">
            <a:extLst>
              <a:ext uri="{FF2B5EF4-FFF2-40B4-BE49-F238E27FC236}">
                <a16:creationId xmlns:a16="http://schemas.microsoft.com/office/drawing/2014/main" id="{24D23BB5-311A-1F6A-F618-FEDFE7BFF67A}"/>
              </a:ext>
            </a:extLst>
          </p:cNvPr>
          <p:cNvSpPr txBox="1"/>
          <p:nvPr/>
        </p:nvSpPr>
        <p:spPr>
          <a:xfrm>
            <a:off x="706056" y="2164466"/>
            <a:ext cx="10712368" cy="707886"/>
          </a:xfrm>
          <a:prstGeom prst="rect">
            <a:avLst/>
          </a:prstGeom>
          <a:solidFill>
            <a:schemeClr val="tx2"/>
          </a:solidFill>
          <a:ln>
            <a:solidFill>
              <a:schemeClr val="tx2"/>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4000" b="1" dirty="0">
                <a:ln>
                  <a:solidFill>
                    <a:schemeClr val="bg2">
                      <a:lumMod val="50000"/>
                    </a:schemeClr>
                  </a:solidFill>
                </a:ln>
                <a:solidFill>
                  <a:schemeClr val="bg2"/>
                </a:solidFill>
                <a:latin typeface="Bookman Old Style" panose="02050604050505020204" pitchFamily="18" charset="0"/>
              </a:rPr>
              <a:t>BMW Electric Vehicle Market Analysis</a:t>
            </a:r>
          </a:p>
        </p:txBody>
      </p:sp>
    </p:spTree>
    <p:extLst>
      <p:ext uri="{BB962C8B-B14F-4D97-AF65-F5344CB8AC3E}">
        <p14:creationId xmlns:p14="http://schemas.microsoft.com/office/powerpoint/2010/main" val="1932355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F1323-4E8B-1CC8-F7EE-11512C71250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EA7EBA5-8E57-A0DF-BF8D-CFBB63E31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2429"/>
          </a:xfrm>
          <a:prstGeom prst="rect">
            <a:avLst/>
          </a:prstGeom>
        </p:spPr>
      </p:pic>
      <p:sp>
        <p:nvSpPr>
          <p:cNvPr id="7" name="TextBox 6">
            <a:extLst>
              <a:ext uri="{FF2B5EF4-FFF2-40B4-BE49-F238E27FC236}">
                <a16:creationId xmlns:a16="http://schemas.microsoft.com/office/drawing/2014/main" id="{82773431-F28F-A0C3-9A6E-80F774759076}"/>
              </a:ext>
            </a:extLst>
          </p:cNvPr>
          <p:cNvSpPr txBox="1"/>
          <p:nvPr/>
        </p:nvSpPr>
        <p:spPr>
          <a:xfrm>
            <a:off x="251748" y="190914"/>
            <a:ext cx="11809072" cy="2000548"/>
          </a:xfrm>
          <a:prstGeom prst="rect">
            <a:avLst/>
          </a:prstGeom>
          <a:noFill/>
        </p:spPr>
        <p:txBody>
          <a:bodyPr wrap="square">
            <a:spAutoFit/>
          </a:bodyPr>
          <a:lstStyle/>
          <a:p>
            <a:r>
              <a:rPr lang="en-US" sz="3200" b="1" dirty="0">
                <a:solidFill>
                  <a:schemeClr val="accent2"/>
                </a:solidFill>
                <a:latin typeface="Cambria" panose="02040503050406030204" pitchFamily="18" charset="0"/>
                <a:ea typeface="Cambria" panose="02040503050406030204" pitchFamily="18" charset="0"/>
              </a:rPr>
              <a:t>3. Competitor Benchmarking:</a:t>
            </a:r>
          </a:p>
          <a:p>
            <a:r>
              <a:rPr lang="en-US" sz="2000" b="1" dirty="0">
                <a:latin typeface="Cambria" panose="02040503050406030204" pitchFamily="18" charset="0"/>
                <a:ea typeface="Cambria" panose="02040503050406030204" pitchFamily="18" charset="0"/>
              </a:rPr>
              <a:t>1. How do BMW's electric vehicle (EV) sales compare to those of its competitors (e.g., Tesla, Audi, and Mercedes) in various regions? </a:t>
            </a:r>
          </a:p>
          <a:p>
            <a:endParaRPr lang="en-US" sz="2000" b="1" dirty="0">
              <a:latin typeface="Cambria" panose="02040503050406030204" pitchFamily="18" charset="0"/>
              <a:ea typeface="Cambria" panose="02040503050406030204" pitchFamily="18" charset="0"/>
            </a:endParaRPr>
          </a:p>
          <a:p>
            <a:endParaRPr lang="en-US" sz="3200" b="1" dirty="0">
              <a:solidFill>
                <a:schemeClr val="accent2"/>
              </a:solidFill>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06602D70-4506-D083-6FD0-2C5DA6BAE2C3}"/>
              </a:ext>
            </a:extLst>
          </p:cNvPr>
          <p:cNvSpPr txBox="1"/>
          <p:nvPr/>
        </p:nvSpPr>
        <p:spPr>
          <a:xfrm>
            <a:off x="131180" y="1451388"/>
            <a:ext cx="7542835" cy="3323987"/>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Input: </a:t>
            </a:r>
            <a:endParaRPr lang="en-US" sz="2400"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SELECT c.Region, c.Competitor, </a:t>
            </a:r>
          </a:p>
          <a:p>
            <a:r>
              <a:rPr lang="en-US" dirty="0">
                <a:latin typeface="Cambria" panose="02040503050406030204" pitchFamily="18" charset="0"/>
                <a:ea typeface="Cambria" panose="02040503050406030204" pitchFamily="18" charset="0"/>
              </a:rPr>
              <a:t>SUM(c.Sales) AS Competitor_Sales, </a:t>
            </a:r>
          </a:p>
          <a:p>
            <a:r>
              <a:rPr lang="en-US" dirty="0">
                <a:latin typeface="Cambria" panose="02040503050406030204" pitchFamily="18" charset="0"/>
                <a:ea typeface="Cambria" panose="02040503050406030204" pitchFamily="18" charset="0"/>
              </a:rPr>
              <a:t>(SELECT SUM(b.Sales) </a:t>
            </a:r>
          </a:p>
          <a:p>
            <a:r>
              <a:rPr lang="en-US" dirty="0">
                <a:latin typeface="Cambria" panose="02040503050406030204" pitchFamily="18" charset="0"/>
                <a:ea typeface="Cambria" panose="02040503050406030204" pitchFamily="18" charset="0"/>
              </a:rPr>
              <a:t>FROM BMW_Sales b</a:t>
            </a:r>
          </a:p>
          <a:p>
            <a:r>
              <a:rPr lang="en-US" dirty="0">
                <a:latin typeface="Cambria" panose="02040503050406030204" pitchFamily="18" charset="0"/>
                <a:ea typeface="Cambria" panose="02040503050406030204" pitchFamily="18" charset="0"/>
              </a:rPr>
              <a:t>WHERE b.Region = c.Region AND b.Vehicle_Type = 'Electric') AS BMW_Sales</a:t>
            </a:r>
          </a:p>
          <a:p>
            <a:r>
              <a:rPr lang="en-US" dirty="0">
                <a:latin typeface="Cambria" panose="02040503050406030204" pitchFamily="18" charset="0"/>
                <a:ea typeface="Cambria" panose="02040503050406030204" pitchFamily="18" charset="0"/>
              </a:rPr>
              <a:t>FROM Competitor_EVs c</a:t>
            </a:r>
          </a:p>
          <a:p>
            <a:r>
              <a:rPr lang="en-US" dirty="0">
                <a:latin typeface="Cambria" panose="02040503050406030204" pitchFamily="18" charset="0"/>
                <a:ea typeface="Cambria" panose="02040503050406030204" pitchFamily="18" charset="0"/>
              </a:rPr>
              <a:t>WHERE c.Competitor IN ('Tesla', 'Audi', 'Mercedes')</a:t>
            </a:r>
          </a:p>
          <a:p>
            <a:r>
              <a:rPr lang="en-US" dirty="0">
                <a:latin typeface="Cambria" panose="02040503050406030204" pitchFamily="18" charset="0"/>
                <a:ea typeface="Cambria" panose="02040503050406030204" pitchFamily="18" charset="0"/>
              </a:rPr>
              <a:t>GROUP BY c.Region, c.Competitor</a:t>
            </a:r>
          </a:p>
          <a:p>
            <a:r>
              <a:rPr lang="en-US" dirty="0">
                <a:latin typeface="Cambria" panose="02040503050406030204" pitchFamily="18" charset="0"/>
                <a:ea typeface="Cambria" panose="02040503050406030204" pitchFamily="18" charset="0"/>
              </a:rPr>
              <a:t>ORDER BY c.Region, Competitor_Sales DESC;</a:t>
            </a:r>
          </a:p>
          <a:p>
            <a:endParaRPr lang="en-US" sz="2400"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452CA4C7-D17F-5777-85A4-79AA6ECEF7AA}"/>
              </a:ext>
            </a:extLst>
          </p:cNvPr>
          <p:cNvSpPr txBox="1"/>
          <p:nvPr/>
        </p:nvSpPr>
        <p:spPr>
          <a:xfrm>
            <a:off x="4700463" y="5435684"/>
            <a:ext cx="5408272" cy="1200329"/>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Output :  </a:t>
            </a:r>
          </a:p>
          <a:p>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08CF826A-8258-14EB-8507-6FC892948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42" y="4217398"/>
            <a:ext cx="5408271" cy="2378428"/>
          </a:xfrm>
          <a:prstGeom prst="rect">
            <a:avLst/>
          </a:prstGeom>
        </p:spPr>
      </p:pic>
    </p:spTree>
    <p:extLst>
      <p:ext uri="{BB962C8B-B14F-4D97-AF65-F5344CB8AC3E}">
        <p14:creationId xmlns:p14="http://schemas.microsoft.com/office/powerpoint/2010/main" val="3071906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2C83-027B-436A-2BCC-A2EEEA687C2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C0C3BD1-DB11-D646-461C-052F21421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2429"/>
          </a:xfrm>
          <a:prstGeom prst="rect">
            <a:avLst/>
          </a:prstGeom>
        </p:spPr>
      </p:pic>
      <p:sp>
        <p:nvSpPr>
          <p:cNvPr id="7" name="TextBox 6">
            <a:extLst>
              <a:ext uri="{FF2B5EF4-FFF2-40B4-BE49-F238E27FC236}">
                <a16:creationId xmlns:a16="http://schemas.microsoft.com/office/drawing/2014/main" id="{6DA6961B-C850-CE9F-4FC9-C06BD52D1010}"/>
              </a:ext>
            </a:extLst>
          </p:cNvPr>
          <p:cNvSpPr txBox="1"/>
          <p:nvPr/>
        </p:nvSpPr>
        <p:spPr>
          <a:xfrm>
            <a:off x="251748" y="190914"/>
            <a:ext cx="11809072" cy="1692771"/>
          </a:xfrm>
          <a:prstGeom prst="rect">
            <a:avLst/>
          </a:prstGeom>
          <a:noFill/>
        </p:spPr>
        <p:txBody>
          <a:bodyPr wrap="square">
            <a:spAutoFit/>
          </a:bodyPr>
          <a:lstStyle/>
          <a:p>
            <a:r>
              <a:rPr lang="en-US" sz="3200" b="1" dirty="0">
                <a:solidFill>
                  <a:schemeClr val="accent2"/>
                </a:solidFill>
                <a:latin typeface="Cambria" panose="02040503050406030204" pitchFamily="18" charset="0"/>
                <a:ea typeface="Cambria" panose="02040503050406030204" pitchFamily="18" charset="0"/>
              </a:rPr>
              <a:t>3. Competitor Benchmarking:</a:t>
            </a:r>
          </a:p>
          <a:p>
            <a:r>
              <a:rPr lang="en-US" sz="2000" b="1" dirty="0">
                <a:latin typeface="Cambria" panose="02040503050406030204" pitchFamily="18" charset="0"/>
                <a:ea typeface="Cambria" panose="02040503050406030204" pitchFamily="18" charset="0"/>
              </a:rPr>
              <a:t>2 . In which regions is BMW underperforming compared to its competitors, and what factors may be contributing to its lag in market share? </a:t>
            </a:r>
          </a:p>
          <a:p>
            <a:endParaRPr lang="en-US" sz="3200" b="1" dirty="0">
              <a:solidFill>
                <a:schemeClr val="accent2"/>
              </a:solidFill>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919FCAC0-D326-95B6-ADFE-7A9B30695ECA}"/>
              </a:ext>
            </a:extLst>
          </p:cNvPr>
          <p:cNvSpPr txBox="1"/>
          <p:nvPr/>
        </p:nvSpPr>
        <p:spPr>
          <a:xfrm>
            <a:off x="191464" y="1405089"/>
            <a:ext cx="11929640" cy="3323987"/>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Input: </a:t>
            </a:r>
            <a:endParaRPr lang="en-US" sz="2400"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SELECT </a:t>
            </a:r>
          </a:p>
          <a:p>
            <a:r>
              <a:rPr lang="en-US" dirty="0">
                <a:latin typeface="Cambria" panose="02040503050406030204" pitchFamily="18" charset="0"/>
                <a:ea typeface="Cambria" panose="02040503050406030204" pitchFamily="18" charset="0"/>
              </a:rPr>
              <a:t>    c.Region, SUM(b.Sales) AS BMW_Sales, SUM(c.Sales) Competitor_Sales, </a:t>
            </a:r>
          </a:p>
          <a:p>
            <a:r>
              <a:rPr lang="en-US" dirty="0">
                <a:latin typeface="Cambria" panose="02040503050406030204" pitchFamily="18" charset="0"/>
                <a:ea typeface="Cambria" panose="02040503050406030204" pitchFamily="18" charset="0"/>
              </a:rPr>
              <a:t>    (SUM(c.Sales) - SUM(b.Sales)) AS Sales_Lag, (SUM(b.Sales) * 100.0 / SUM(c.Sales)) AS BMW_Market_Share_Percentage</a:t>
            </a:r>
          </a:p>
          <a:p>
            <a:r>
              <a:rPr lang="en-US" dirty="0">
                <a:latin typeface="Cambria" panose="02040503050406030204" pitchFamily="18" charset="0"/>
                <a:ea typeface="Cambria" panose="02040503050406030204" pitchFamily="18" charset="0"/>
              </a:rPr>
              <a:t>FROM Competitor_EVs c</a:t>
            </a:r>
          </a:p>
          <a:p>
            <a:r>
              <a:rPr lang="en-US" dirty="0">
                <a:latin typeface="Cambria" panose="02040503050406030204" pitchFamily="18" charset="0"/>
                <a:ea typeface="Cambria" panose="02040503050406030204" pitchFamily="18" charset="0"/>
              </a:rPr>
              <a:t>LEFT JOIN BMW_Sales b ON c.Region = b.Region AND b.Vehicle_Type = 'Electric'</a:t>
            </a:r>
          </a:p>
          <a:p>
            <a:r>
              <a:rPr lang="en-US" dirty="0">
                <a:latin typeface="Cambria" panose="02040503050406030204" pitchFamily="18" charset="0"/>
                <a:ea typeface="Cambria" panose="02040503050406030204" pitchFamily="18" charset="0"/>
              </a:rPr>
              <a:t>WHERE c.Competitor IN ('Tesla', 'Audi', 'Mercedes')</a:t>
            </a:r>
          </a:p>
          <a:p>
            <a:r>
              <a:rPr lang="en-US" dirty="0">
                <a:latin typeface="Cambria" panose="02040503050406030204" pitchFamily="18" charset="0"/>
                <a:ea typeface="Cambria" panose="02040503050406030204" pitchFamily="18" charset="0"/>
              </a:rPr>
              <a:t>GROUP BY c.Region</a:t>
            </a:r>
          </a:p>
          <a:p>
            <a:r>
              <a:rPr lang="en-US" dirty="0">
                <a:latin typeface="Cambria" panose="02040503050406030204" pitchFamily="18" charset="0"/>
                <a:ea typeface="Cambria" panose="02040503050406030204" pitchFamily="18" charset="0"/>
              </a:rPr>
              <a:t>HAVING SUM(b.Sales) &lt; SUM(c.Sales)  -- BMW underperforming in these regions</a:t>
            </a:r>
          </a:p>
          <a:p>
            <a:r>
              <a:rPr lang="en-US" dirty="0">
                <a:latin typeface="Cambria" panose="02040503050406030204" pitchFamily="18" charset="0"/>
                <a:ea typeface="Cambria" panose="02040503050406030204" pitchFamily="18" charset="0"/>
              </a:rPr>
              <a:t>ORDER BY Sales_Lag DESC;</a:t>
            </a:r>
          </a:p>
          <a:p>
            <a:endParaRPr lang="en-US" sz="2400"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B7AE71DF-8137-BD59-ED62-E3A0FE452704}"/>
              </a:ext>
            </a:extLst>
          </p:cNvPr>
          <p:cNvSpPr txBox="1"/>
          <p:nvPr/>
        </p:nvSpPr>
        <p:spPr>
          <a:xfrm>
            <a:off x="251748" y="5094648"/>
            <a:ext cx="5408272" cy="1200329"/>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Output :  </a:t>
            </a:r>
          </a:p>
          <a:p>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FED37499-054A-06F3-3D26-79112352E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031" y="4729076"/>
            <a:ext cx="10166876" cy="1419955"/>
          </a:xfrm>
          <a:prstGeom prst="rect">
            <a:avLst/>
          </a:prstGeom>
        </p:spPr>
      </p:pic>
    </p:spTree>
    <p:extLst>
      <p:ext uri="{BB962C8B-B14F-4D97-AF65-F5344CB8AC3E}">
        <p14:creationId xmlns:p14="http://schemas.microsoft.com/office/powerpoint/2010/main" val="2916768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F63C7-0118-A99D-0AED-2337250B434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3A64B71-C836-45CF-FA51-20D42FF80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2429"/>
          </a:xfrm>
          <a:prstGeom prst="rect">
            <a:avLst/>
          </a:prstGeom>
        </p:spPr>
      </p:pic>
      <p:sp>
        <p:nvSpPr>
          <p:cNvPr id="7" name="TextBox 6">
            <a:extLst>
              <a:ext uri="{FF2B5EF4-FFF2-40B4-BE49-F238E27FC236}">
                <a16:creationId xmlns:a16="http://schemas.microsoft.com/office/drawing/2014/main" id="{AF6347BA-228C-C448-52FE-DD14F4CB1527}"/>
              </a:ext>
            </a:extLst>
          </p:cNvPr>
          <p:cNvSpPr txBox="1"/>
          <p:nvPr/>
        </p:nvSpPr>
        <p:spPr>
          <a:xfrm>
            <a:off x="251748" y="190914"/>
            <a:ext cx="11809072" cy="1692771"/>
          </a:xfrm>
          <a:prstGeom prst="rect">
            <a:avLst/>
          </a:prstGeom>
          <a:noFill/>
        </p:spPr>
        <p:txBody>
          <a:bodyPr wrap="square">
            <a:spAutoFit/>
          </a:bodyPr>
          <a:lstStyle/>
          <a:p>
            <a:r>
              <a:rPr lang="en-US" sz="3200" b="1" dirty="0">
                <a:solidFill>
                  <a:schemeClr val="accent2"/>
                </a:solidFill>
                <a:latin typeface="Cambria" panose="02040503050406030204" pitchFamily="18" charset="0"/>
                <a:ea typeface="Cambria" panose="02040503050406030204" pitchFamily="18" charset="0"/>
              </a:rPr>
              <a:t>4.  Growth Opportunities Analysis:</a:t>
            </a:r>
          </a:p>
          <a:p>
            <a:r>
              <a:rPr lang="en-US" sz="2000" b="1" dirty="0">
                <a:latin typeface="Cambria" panose="02040503050406030204" pitchFamily="18" charset="0"/>
                <a:ea typeface="Cambria" panose="02040503050406030204" pitchFamily="18" charset="0"/>
              </a:rPr>
              <a:t>1. Which regions show the highest levels of customer interest in electric vehicles, and how can BMW tailor its marketing efforts to these regions?</a:t>
            </a:r>
          </a:p>
          <a:p>
            <a:endParaRPr lang="en-US" sz="3200" b="1" dirty="0">
              <a:solidFill>
                <a:schemeClr val="accent2"/>
              </a:solidFill>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4C4B257F-D308-0678-3FE3-624B4AF421C1}"/>
              </a:ext>
            </a:extLst>
          </p:cNvPr>
          <p:cNvSpPr txBox="1"/>
          <p:nvPr/>
        </p:nvSpPr>
        <p:spPr>
          <a:xfrm>
            <a:off x="191464" y="1405089"/>
            <a:ext cx="11929640" cy="3046988"/>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Input: </a:t>
            </a:r>
            <a:endParaRPr lang="en-US" sz="2400"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SELECT Region,COUNT(CustomerID) AS Total_Customers,AVG(CASE </a:t>
            </a:r>
          </a:p>
          <a:p>
            <a:r>
              <a:rPr lang="en-US" dirty="0">
                <a:latin typeface="Cambria" panose="02040503050406030204" pitchFamily="18" charset="0"/>
                <a:ea typeface="Cambria" panose="02040503050406030204" pitchFamily="18" charset="0"/>
              </a:rPr>
              <a:t>WHEN Interest = 'High' THEN 5</a:t>
            </a:r>
          </a:p>
          <a:p>
            <a:r>
              <a:rPr lang="en-US" dirty="0">
                <a:latin typeface="Cambria" panose="02040503050406030204" pitchFamily="18" charset="0"/>
                <a:ea typeface="Cambria" panose="02040503050406030204" pitchFamily="18" charset="0"/>
              </a:rPr>
              <a:t>WHEN Interest = 'Medium' THEN 3</a:t>
            </a:r>
          </a:p>
          <a:p>
            <a:r>
              <a:rPr lang="en-US" dirty="0">
                <a:latin typeface="Cambria" panose="02040503050406030204" pitchFamily="18" charset="0"/>
                <a:ea typeface="Cambria" panose="02040503050406030204" pitchFamily="18" charset="0"/>
              </a:rPr>
              <a:t>WHEN Interest = 'Low' THEN 1 ELSE 0 </a:t>
            </a:r>
          </a:p>
          <a:p>
            <a:r>
              <a:rPr lang="en-US" dirty="0">
                <a:latin typeface="Cambria" panose="02040503050406030204" pitchFamily="18" charset="0"/>
                <a:ea typeface="Cambria" panose="02040503050406030204" pitchFamily="18" charset="0"/>
              </a:rPr>
              <a:t>END) AS Avg_Interest_Level</a:t>
            </a:r>
          </a:p>
          <a:p>
            <a:r>
              <a:rPr lang="en-US" dirty="0">
                <a:latin typeface="Cambria" panose="02040503050406030204" pitchFamily="18" charset="0"/>
                <a:ea typeface="Cambria" panose="02040503050406030204" pitchFamily="18" charset="0"/>
              </a:rPr>
              <a:t>FROM Potential_Customers</a:t>
            </a:r>
          </a:p>
          <a:p>
            <a:r>
              <a:rPr lang="en-US" dirty="0">
                <a:latin typeface="Cambria" panose="02040503050406030204" pitchFamily="18" charset="0"/>
                <a:ea typeface="Cambria" panose="02040503050406030204" pitchFamily="18" charset="0"/>
              </a:rPr>
              <a:t>WHERE Interest IS NOT NULL  -- Ensure only valid interest data is considered</a:t>
            </a:r>
          </a:p>
          <a:p>
            <a:r>
              <a:rPr lang="en-US" dirty="0">
                <a:latin typeface="Cambria" panose="02040503050406030204" pitchFamily="18" charset="0"/>
                <a:ea typeface="Cambria" panose="02040503050406030204" pitchFamily="18" charset="0"/>
              </a:rPr>
              <a:t>GROUP BY Region</a:t>
            </a:r>
          </a:p>
          <a:p>
            <a:r>
              <a:rPr lang="en-US" dirty="0">
                <a:latin typeface="Cambria" panose="02040503050406030204" pitchFamily="18" charset="0"/>
                <a:ea typeface="Cambria" panose="02040503050406030204" pitchFamily="18" charset="0"/>
              </a:rPr>
              <a:t>ORDER BY Avg_Interest_Le</a:t>
            </a:r>
            <a:r>
              <a:rPr lang="en-US" sz="2400" dirty="0">
                <a:latin typeface="Cambria" panose="02040503050406030204" pitchFamily="18" charset="0"/>
                <a:ea typeface="Cambria" panose="02040503050406030204" pitchFamily="18" charset="0"/>
              </a:rPr>
              <a:t>vel DESC;</a:t>
            </a:r>
          </a:p>
        </p:txBody>
      </p:sp>
      <p:sp>
        <p:nvSpPr>
          <p:cNvPr id="9" name="TextBox 8">
            <a:extLst>
              <a:ext uri="{FF2B5EF4-FFF2-40B4-BE49-F238E27FC236}">
                <a16:creationId xmlns:a16="http://schemas.microsoft.com/office/drawing/2014/main" id="{6707AA87-A61F-F4EB-126D-312CDC7B3D00}"/>
              </a:ext>
            </a:extLst>
          </p:cNvPr>
          <p:cNvSpPr txBox="1"/>
          <p:nvPr/>
        </p:nvSpPr>
        <p:spPr>
          <a:xfrm>
            <a:off x="251748" y="5094648"/>
            <a:ext cx="5408272" cy="1200329"/>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Output :  </a:t>
            </a:r>
          </a:p>
          <a:p>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943CF80D-87CA-358F-820A-B9BA64B90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8943" y="4718357"/>
            <a:ext cx="6841518" cy="1663015"/>
          </a:xfrm>
          <a:prstGeom prst="rect">
            <a:avLst/>
          </a:prstGeom>
        </p:spPr>
      </p:pic>
    </p:spTree>
    <p:extLst>
      <p:ext uri="{BB962C8B-B14F-4D97-AF65-F5344CB8AC3E}">
        <p14:creationId xmlns:p14="http://schemas.microsoft.com/office/powerpoint/2010/main" val="2057683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D6673-CF99-C3FF-74CC-42F2C5A5A19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18C1AF8-38E7-83BE-CA93-D69E530CB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2429"/>
          </a:xfrm>
          <a:prstGeom prst="rect">
            <a:avLst/>
          </a:prstGeom>
        </p:spPr>
      </p:pic>
      <p:sp>
        <p:nvSpPr>
          <p:cNvPr id="7" name="TextBox 6">
            <a:extLst>
              <a:ext uri="{FF2B5EF4-FFF2-40B4-BE49-F238E27FC236}">
                <a16:creationId xmlns:a16="http://schemas.microsoft.com/office/drawing/2014/main" id="{205ACC81-F48D-8E91-40A8-1CEE1D2E9B27}"/>
              </a:ext>
            </a:extLst>
          </p:cNvPr>
          <p:cNvSpPr txBox="1"/>
          <p:nvPr/>
        </p:nvSpPr>
        <p:spPr>
          <a:xfrm>
            <a:off x="251748" y="190914"/>
            <a:ext cx="11809072" cy="2000548"/>
          </a:xfrm>
          <a:prstGeom prst="rect">
            <a:avLst/>
          </a:prstGeom>
          <a:noFill/>
        </p:spPr>
        <p:txBody>
          <a:bodyPr wrap="square">
            <a:spAutoFit/>
          </a:bodyPr>
          <a:lstStyle/>
          <a:p>
            <a:r>
              <a:rPr lang="en-US" sz="3200" b="1" dirty="0">
                <a:solidFill>
                  <a:schemeClr val="accent2"/>
                </a:solidFill>
                <a:latin typeface="Cambria" panose="02040503050406030204" pitchFamily="18" charset="0"/>
                <a:ea typeface="Cambria" panose="02040503050406030204" pitchFamily="18" charset="0"/>
              </a:rPr>
              <a:t>4.  Growth Opportunities Analysis:</a:t>
            </a:r>
          </a:p>
          <a:p>
            <a:r>
              <a:rPr lang="en-US" sz="2000" b="1" dirty="0">
                <a:latin typeface="Cambria" panose="02040503050406030204" pitchFamily="18" charset="0"/>
                <a:ea typeface="Cambria" panose="02040503050406030204" pitchFamily="18" charset="0"/>
              </a:rPr>
              <a:t>2. How does the interest level of potential customers in different regions correlate with actual sales performance for BMW's EVs?</a:t>
            </a:r>
          </a:p>
          <a:p>
            <a:endParaRPr lang="en-US" sz="2000" b="1" dirty="0">
              <a:latin typeface="Cambria" panose="02040503050406030204" pitchFamily="18" charset="0"/>
              <a:ea typeface="Cambria" panose="02040503050406030204" pitchFamily="18" charset="0"/>
            </a:endParaRPr>
          </a:p>
          <a:p>
            <a:endParaRPr lang="en-US" sz="3200" b="1" dirty="0">
              <a:solidFill>
                <a:schemeClr val="accent2"/>
              </a:solidFill>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47A06E16-9930-6E65-FD83-7CE141EDF302}"/>
              </a:ext>
            </a:extLst>
          </p:cNvPr>
          <p:cNvSpPr txBox="1"/>
          <p:nvPr/>
        </p:nvSpPr>
        <p:spPr>
          <a:xfrm>
            <a:off x="191464" y="1405089"/>
            <a:ext cx="11929640" cy="3847207"/>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Input: </a:t>
            </a:r>
            <a:endParaRPr lang="en-US" sz="24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SELECT pc.Region,COUNT(pc.CustomerID) AS Potential_Customers_Count,</a:t>
            </a:r>
          </a:p>
          <a:p>
            <a:r>
              <a:rPr lang="en-US" sz="2000" dirty="0">
                <a:latin typeface="Cambria" panose="02040503050406030204" pitchFamily="18" charset="0"/>
                <a:ea typeface="Cambria" panose="02040503050406030204" pitchFamily="18" charset="0"/>
              </a:rPr>
              <a:t>SUM(bs.Sales) AS Total_Sales_Volume,AVG(CASE </a:t>
            </a:r>
          </a:p>
          <a:p>
            <a:r>
              <a:rPr lang="en-US" sz="2000" dirty="0">
                <a:latin typeface="Cambria" panose="02040503050406030204" pitchFamily="18" charset="0"/>
                <a:ea typeface="Cambria" panose="02040503050406030204" pitchFamily="18" charset="0"/>
              </a:rPr>
              <a:t>WHEN pc.Interest = 'High' THEN 5</a:t>
            </a:r>
          </a:p>
          <a:p>
            <a:r>
              <a:rPr lang="en-US" sz="2000" dirty="0">
                <a:latin typeface="Cambria" panose="02040503050406030204" pitchFamily="18" charset="0"/>
                <a:ea typeface="Cambria" panose="02040503050406030204" pitchFamily="18" charset="0"/>
              </a:rPr>
              <a:t>WHEN pc.Interest = 'Medium' THEN 3</a:t>
            </a:r>
          </a:p>
          <a:p>
            <a:r>
              <a:rPr lang="en-US" sz="2000" dirty="0">
                <a:latin typeface="Cambria" panose="02040503050406030204" pitchFamily="18" charset="0"/>
                <a:ea typeface="Cambria" panose="02040503050406030204" pitchFamily="18" charset="0"/>
              </a:rPr>
              <a:t>WHEN pc.Interest = 'Low' THEN 1 ELSE 0 </a:t>
            </a:r>
          </a:p>
          <a:p>
            <a:r>
              <a:rPr lang="en-US" sz="2000" dirty="0">
                <a:latin typeface="Cambria" panose="02040503050406030204" pitchFamily="18" charset="0"/>
                <a:ea typeface="Cambria" panose="02040503050406030204" pitchFamily="18" charset="0"/>
              </a:rPr>
              <a:t>END) AS Avg_Interest_Level</a:t>
            </a:r>
          </a:p>
          <a:p>
            <a:r>
              <a:rPr lang="en-US" sz="2000" dirty="0">
                <a:latin typeface="Cambria" panose="02040503050406030204" pitchFamily="18" charset="0"/>
                <a:ea typeface="Cambria" panose="02040503050406030204" pitchFamily="18" charset="0"/>
              </a:rPr>
              <a:t>FROM Potential_Customers pc</a:t>
            </a:r>
          </a:p>
          <a:p>
            <a:r>
              <a:rPr lang="en-US" sz="2000" dirty="0">
                <a:latin typeface="Cambria" panose="02040503050406030204" pitchFamily="18" charset="0"/>
                <a:ea typeface="Cambria" panose="02040503050406030204" pitchFamily="18" charset="0"/>
              </a:rPr>
              <a:t>JOIN BMW_Sales bs</a:t>
            </a:r>
          </a:p>
          <a:p>
            <a:r>
              <a:rPr lang="en-US" sz="2000" dirty="0">
                <a:latin typeface="Cambria" panose="02040503050406030204" pitchFamily="18" charset="0"/>
                <a:ea typeface="Cambria" panose="02040503050406030204" pitchFamily="18" charset="0"/>
              </a:rPr>
              <a:t>ON pc.Region = bs.Region</a:t>
            </a:r>
          </a:p>
          <a:p>
            <a:r>
              <a:rPr lang="en-US" sz="2000" dirty="0">
                <a:latin typeface="Cambria" panose="02040503050406030204" pitchFamily="18" charset="0"/>
                <a:ea typeface="Cambria" panose="02040503050406030204" pitchFamily="18" charset="0"/>
              </a:rPr>
              <a:t>GROUP BY pc.Region</a:t>
            </a:r>
          </a:p>
          <a:p>
            <a:r>
              <a:rPr lang="en-US" sz="2000" dirty="0">
                <a:latin typeface="Cambria" panose="02040503050406030204" pitchFamily="18" charset="0"/>
                <a:ea typeface="Cambria" panose="02040503050406030204" pitchFamily="18" charset="0"/>
              </a:rPr>
              <a:t>ORDER BY Avg_Interest_Level DESC;</a:t>
            </a:r>
            <a:endParaRPr lang="en-US" sz="2400"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E16B7714-27B3-8B93-E648-317129C8F78B}"/>
              </a:ext>
            </a:extLst>
          </p:cNvPr>
          <p:cNvSpPr txBox="1"/>
          <p:nvPr/>
        </p:nvSpPr>
        <p:spPr>
          <a:xfrm>
            <a:off x="191464" y="5482198"/>
            <a:ext cx="5408272" cy="1200329"/>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Output :  </a:t>
            </a:r>
          </a:p>
          <a:p>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3B699818-3CFD-FE3A-2BF3-9DC541026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808" y="5277313"/>
            <a:ext cx="8483324" cy="1405214"/>
          </a:xfrm>
          <a:prstGeom prst="rect">
            <a:avLst/>
          </a:prstGeom>
        </p:spPr>
      </p:pic>
    </p:spTree>
    <p:extLst>
      <p:ext uri="{BB962C8B-B14F-4D97-AF65-F5344CB8AC3E}">
        <p14:creationId xmlns:p14="http://schemas.microsoft.com/office/powerpoint/2010/main" val="2401957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926F7-C79A-0BE9-53E0-47887667FD1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1A3F755-6DB8-FA99-553C-7C4E8B4D1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2429"/>
          </a:xfrm>
          <a:prstGeom prst="rect">
            <a:avLst/>
          </a:prstGeom>
        </p:spPr>
      </p:pic>
      <p:sp>
        <p:nvSpPr>
          <p:cNvPr id="7" name="TextBox 6">
            <a:extLst>
              <a:ext uri="{FF2B5EF4-FFF2-40B4-BE49-F238E27FC236}">
                <a16:creationId xmlns:a16="http://schemas.microsoft.com/office/drawing/2014/main" id="{78B597BF-FA41-8F50-3099-8F865C782D5C}"/>
              </a:ext>
            </a:extLst>
          </p:cNvPr>
          <p:cNvSpPr txBox="1"/>
          <p:nvPr/>
        </p:nvSpPr>
        <p:spPr>
          <a:xfrm>
            <a:off x="251748" y="190914"/>
            <a:ext cx="11809072" cy="2308324"/>
          </a:xfrm>
          <a:prstGeom prst="rect">
            <a:avLst/>
          </a:prstGeom>
          <a:noFill/>
        </p:spPr>
        <p:txBody>
          <a:bodyPr wrap="square">
            <a:spAutoFit/>
          </a:bodyPr>
          <a:lstStyle/>
          <a:p>
            <a:r>
              <a:rPr lang="en-US" sz="3200" b="1" dirty="0">
                <a:solidFill>
                  <a:schemeClr val="accent2"/>
                </a:solidFill>
                <a:latin typeface="Cambria" panose="02040503050406030204" pitchFamily="18" charset="0"/>
                <a:ea typeface="Cambria" panose="02040503050406030204" pitchFamily="18" charset="0"/>
              </a:rPr>
              <a:t>4.  Growth Opportunities Analysis:</a:t>
            </a:r>
          </a:p>
          <a:p>
            <a:r>
              <a:rPr lang="en-US" sz="2000" b="1" dirty="0">
                <a:latin typeface="Cambria" panose="02040503050406030204" pitchFamily="18" charset="0"/>
                <a:ea typeface="Cambria" panose="02040503050406030204" pitchFamily="18" charset="0"/>
              </a:rPr>
              <a:t> </a:t>
            </a:r>
            <a:r>
              <a:rPr lang="en-US" sz="1600" b="1" dirty="0">
                <a:latin typeface="Cambria" panose="02040503050406030204" pitchFamily="18" charset="0"/>
                <a:ea typeface="Cambria" panose="02040503050406030204" pitchFamily="18" charset="0"/>
              </a:rPr>
              <a:t>3. Which EV features (e.g., range, battery capacity) are most important to potential customers in different regions, and how can BMW align its EV offerings to meet these preferences?</a:t>
            </a:r>
          </a:p>
          <a:p>
            <a:endParaRPr lang="en-US" sz="2000" b="1" dirty="0">
              <a:latin typeface="Cambria" panose="02040503050406030204" pitchFamily="18" charset="0"/>
              <a:ea typeface="Cambria" panose="02040503050406030204" pitchFamily="18" charset="0"/>
            </a:endParaRPr>
          </a:p>
          <a:p>
            <a:endParaRPr lang="en-US" sz="2000" b="1" dirty="0">
              <a:latin typeface="Cambria" panose="02040503050406030204" pitchFamily="18" charset="0"/>
              <a:ea typeface="Cambria" panose="02040503050406030204" pitchFamily="18" charset="0"/>
            </a:endParaRPr>
          </a:p>
          <a:p>
            <a:endParaRPr lang="en-US" sz="3200" b="1" dirty="0">
              <a:solidFill>
                <a:schemeClr val="accent2"/>
              </a:solidFill>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5559C480-AC5D-4927-79FC-1860D2A07364}"/>
              </a:ext>
            </a:extLst>
          </p:cNvPr>
          <p:cNvSpPr txBox="1"/>
          <p:nvPr/>
        </p:nvSpPr>
        <p:spPr>
          <a:xfrm>
            <a:off x="191464" y="1405089"/>
            <a:ext cx="11929640" cy="830997"/>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Input: </a:t>
            </a:r>
          </a:p>
          <a:p>
            <a:endParaRPr lang="en-US" sz="2400"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99AA7215-1564-1ABB-9CE7-D786B6C23CB2}"/>
              </a:ext>
            </a:extLst>
          </p:cNvPr>
          <p:cNvSpPr txBox="1"/>
          <p:nvPr/>
        </p:nvSpPr>
        <p:spPr>
          <a:xfrm>
            <a:off x="251748" y="5452911"/>
            <a:ext cx="5408272" cy="1200329"/>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Output :  </a:t>
            </a:r>
          </a:p>
          <a:p>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12E79008-1422-B3EE-6C24-9A2C86365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0729" y="1096944"/>
            <a:ext cx="4969148" cy="3498205"/>
          </a:xfrm>
          <a:prstGeom prst="rect">
            <a:avLst/>
          </a:prstGeom>
        </p:spPr>
      </p:pic>
      <p:pic>
        <p:nvPicPr>
          <p:cNvPr id="10" name="Picture 9">
            <a:extLst>
              <a:ext uri="{FF2B5EF4-FFF2-40B4-BE49-F238E27FC236}">
                <a16:creationId xmlns:a16="http://schemas.microsoft.com/office/drawing/2014/main" id="{E70DD82F-6877-C9E4-6AFE-311D9A7A1D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5453" y="4759381"/>
            <a:ext cx="8536091" cy="1893859"/>
          </a:xfrm>
          <a:prstGeom prst="rect">
            <a:avLst/>
          </a:prstGeom>
        </p:spPr>
      </p:pic>
    </p:spTree>
    <p:extLst>
      <p:ext uri="{BB962C8B-B14F-4D97-AF65-F5344CB8AC3E}">
        <p14:creationId xmlns:p14="http://schemas.microsoft.com/office/powerpoint/2010/main" val="1516740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C6D3B-F006-5850-F6DC-4D433AB9F6B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2FB79D6-8EC3-3652-0732-2D080DF4D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2429"/>
          </a:xfrm>
          <a:prstGeom prst="rect">
            <a:avLst/>
          </a:prstGeom>
        </p:spPr>
      </p:pic>
      <p:sp>
        <p:nvSpPr>
          <p:cNvPr id="7" name="TextBox 6">
            <a:extLst>
              <a:ext uri="{FF2B5EF4-FFF2-40B4-BE49-F238E27FC236}">
                <a16:creationId xmlns:a16="http://schemas.microsoft.com/office/drawing/2014/main" id="{65BD0BA5-739E-F779-0B1F-82F5E44DB1EF}"/>
              </a:ext>
            </a:extLst>
          </p:cNvPr>
          <p:cNvSpPr txBox="1"/>
          <p:nvPr/>
        </p:nvSpPr>
        <p:spPr>
          <a:xfrm>
            <a:off x="251748" y="190914"/>
            <a:ext cx="11809072" cy="2308324"/>
          </a:xfrm>
          <a:prstGeom prst="rect">
            <a:avLst/>
          </a:prstGeom>
          <a:noFill/>
        </p:spPr>
        <p:txBody>
          <a:bodyPr wrap="square">
            <a:spAutoFit/>
          </a:bodyPr>
          <a:lstStyle/>
          <a:p>
            <a:r>
              <a:rPr lang="en-US" sz="3200" b="1" dirty="0">
                <a:solidFill>
                  <a:schemeClr val="accent2"/>
                </a:solidFill>
                <a:latin typeface="Cambria" panose="02040503050406030204" pitchFamily="18" charset="0"/>
                <a:ea typeface="Cambria" panose="02040503050406030204" pitchFamily="18" charset="0"/>
              </a:rPr>
              <a:t>4.  Growth Opportunities Analysis:</a:t>
            </a:r>
          </a:p>
          <a:p>
            <a:r>
              <a:rPr lang="en-US" sz="2000" b="1" dirty="0">
                <a:latin typeface="Cambria" panose="02040503050406030204" pitchFamily="18" charset="0"/>
                <a:ea typeface="Cambria" panose="02040503050406030204" pitchFamily="18" charset="0"/>
              </a:rPr>
              <a:t> 4. How do interest levels of potential customers correlate with the features they value most  and how can BMW prioritize these features in its product lineup?</a:t>
            </a:r>
            <a:endParaRPr lang="en-US" sz="1600" b="1" dirty="0">
              <a:latin typeface="Cambria" panose="02040503050406030204" pitchFamily="18" charset="0"/>
              <a:ea typeface="Cambria" panose="02040503050406030204" pitchFamily="18" charset="0"/>
            </a:endParaRPr>
          </a:p>
          <a:p>
            <a:endParaRPr lang="en-US" sz="2000" b="1" dirty="0">
              <a:latin typeface="Cambria" panose="02040503050406030204" pitchFamily="18" charset="0"/>
              <a:ea typeface="Cambria" panose="02040503050406030204" pitchFamily="18" charset="0"/>
            </a:endParaRPr>
          </a:p>
          <a:p>
            <a:endParaRPr lang="en-US" sz="2000" b="1" dirty="0">
              <a:latin typeface="Cambria" panose="02040503050406030204" pitchFamily="18" charset="0"/>
              <a:ea typeface="Cambria" panose="02040503050406030204" pitchFamily="18" charset="0"/>
            </a:endParaRPr>
          </a:p>
          <a:p>
            <a:endParaRPr lang="en-US" sz="3200" b="1" dirty="0">
              <a:solidFill>
                <a:schemeClr val="accent2"/>
              </a:solidFill>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83CBBAA7-54B8-0729-D3D8-B0DD43EF3A69}"/>
              </a:ext>
            </a:extLst>
          </p:cNvPr>
          <p:cNvSpPr txBox="1"/>
          <p:nvPr/>
        </p:nvSpPr>
        <p:spPr>
          <a:xfrm>
            <a:off x="191464" y="1405089"/>
            <a:ext cx="11929640" cy="830997"/>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Input: </a:t>
            </a:r>
          </a:p>
          <a:p>
            <a:endParaRPr lang="en-US" sz="2400"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6BB569F1-96B2-75FC-1755-08C963F1D9A1}"/>
              </a:ext>
            </a:extLst>
          </p:cNvPr>
          <p:cNvSpPr txBox="1"/>
          <p:nvPr/>
        </p:nvSpPr>
        <p:spPr>
          <a:xfrm>
            <a:off x="191464" y="5812936"/>
            <a:ext cx="5408272" cy="1200329"/>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Output :  </a:t>
            </a:r>
          </a:p>
          <a:p>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5B24F13D-AB08-C441-5110-46CDBC6BA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141" y="1405089"/>
            <a:ext cx="4747718" cy="4208838"/>
          </a:xfrm>
          <a:prstGeom prst="rect">
            <a:avLst/>
          </a:prstGeom>
        </p:spPr>
      </p:pic>
      <p:pic>
        <p:nvPicPr>
          <p:cNvPr id="11" name="Picture 10">
            <a:extLst>
              <a:ext uri="{FF2B5EF4-FFF2-40B4-BE49-F238E27FC236}">
                <a16:creationId xmlns:a16="http://schemas.microsoft.com/office/drawing/2014/main" id="{6911EFF3-04CD-C04D-B30D-0ACC4E9943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5825" y="5765402"/>
            <a:ext cx="10108497" cy="704845"/>
          </a:xfrm>
          <a:prstGeom prst="rect">
            <a:avLst/>
          </a:prstGeom>
        </p:spPr>
      </p:pic>
    </p:spTree>
    <p:extLst>
      <p:ext uri="{BB962C8B-B14F-4D97-AF65-F5344CB8AC3E}">
        <p14:creationId xmlns:p14="http://schemas.microsoft.com/office/powerpoint/2010/main" val="3957477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D842F-0C4B-3177-4625-B63ED9EAE78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D1956B1-503E-379B-3B5C-826FDB7222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2429"/>
          </a:xfrm>
          <a:prstGeom prst="rect">
            <a:avLst/>
          </a:prstGeom>
        </p:spPr>
      </p:pic>
      <p:sp>
        <p:nvSpPr>
          <p:cNvPr id="7" name="TextBox 6">
            <a:extLst>
              <a:ext uri="{FF2B5EF4-FFF2-40B4-BE49-F238E27FC236}">
                <a16:creationId xmlns:a16="http://schemas.microsoft.com/office/drawing/2014/main" id="{E3FCE51D-5A0A-F33F-7CF2-637EB2DBB541}"/>
              </a:ext>
            </a:extLst>
          </p:cNvPr>
          <p:cNvSpPr txBox="1"/>
          <p:nvPr/>
        </p:nvSpPr>
        <p:spPr>
          <a:xfrm>
            <a:off x="251748" y="190914"/>
            <a:ext cx="11809072" cy="2308324"/>
          </a:xfrm>
          <a:prstGeom prst="rect">
            <a:avLst/>
          </a:prstGeom>
          <a:noFill/>
        </p:spPr>
        <p:txBody>
          <a:bodyPr wrap="square">
            <a:spAutoFit/>
          </a:bodyPr>
          <a:lstStyle/>
          <a:p>
            <a:r>
              <a:rPr lang="en-US" sz="3200" b="1" dirty="0">
                <a:solidFill>
                  <a:schemeClr val="accent2"/>
                </a:solidFill>
                <a:latin typeface="Cambria" panose="02040503050406030204" pitchFamily="18" charset="0"/>
                <a:ea typeface="Cambria" panose="02040503050406030204" pitchFamily="18" charset="0"/>
              </a:rPr>
              <a:t>4.  Growth Opportunities Analysis:</a:t>
            </a:r>
          </a:p>
          <a:p>
            <a:r>
              <a:rPr lang="en-US" sz="2000" b="1" dirty="0">
                <a:latin typeface="Cambria" panose="02040503050406030204" pitchFamily="18" charset="0"/>
                <a:ea typeface="Cambria" panose="02040503050406030204" pitchFamily="18" charset="0"/>
              </a:rPr>
              <a:t>5. How do feature preferences (e.g., range, battery capacity) vary by region, and how can BMW adapt its EV product offerings to different regional markets?</a:t>
            </a:r>
            <a:endParaRPr lang="en-US" sz="1600" b="1" dirty="0">
              <a:latin typeface="Cambria" panose="02040503050406030204" pitchFamily="18" charset="0"/>
              <a:ea typeface="Cambria" panose="02040503050406030204" pitchFamily="18" charset="0"/>
            </a:endParaRPr>
          </a:p>
          <a:p>
            <a:endParaRPr lang="en-US" sz="2000" b="1" dirty="0">
              <a:latin typeface="Cambria" panose="02040503050406030204" pitchFamily="18" charset="0"/>
              <a:ea typeface="Cambria" panose="02040503050406030204" pitchFamily="18" charset="0"/>
            </a:endParaRPr>
          </a:p>
          <a:p>
            <a:endParaRPr lang="en-US" sz="2000" b="1" dirty="0">
              <a:latin typeface="Cambria" panose="02040503050406030204" pitchFamily="18" charset="0"/>
              <a:ea typeface="Cambria" panose="02040503050406030204" pitchFamily="18" charset="0"/>
            </a:endParaRPr>
          </a:p>
          <a:p>
            <a:endParaRPr lang="en-US" sz="3200" b="1" dirty="0">
              <a:solidFill>
                <a:schemeClr val="accent2"/>
              </a:solidFill>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227BF32D-00B6-6D59-7062-4B8EBB500C4A}"/>
              </a:ext>
            </a:extLst>
          </p:cNvPr>
          <p:cNvSpPr txBox="1"/>
          <p:nvPr/>
        </p:nvSpPr>
        <p:spPr>
          <a:xfrm>
            <a:off x="191464" y="1405089"/>
            <a:ext cx="11929640" cy="830997"/>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Input: </a:t>
            </a:r>
          </a:p>
          <a:p>
            <a:endParaRPr lang="en-US" sz="2400"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E65A081E-EDB8-8FDF-BFA7-ABA4F2348762}"/>
              </a:ext>
            </a:extLst>
          </p:cNvPr>
          <p:cNvSpPr txBox="1"/>
          <p:nvPr/>
        </p:nvSpPr>
        <p:spPr>
          <a:xfrm>
            <a:off x="191464" y="5812936"/>
            <a:ext cx="5408272" cy="1200329"/>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Output :  </a:t>
            </a:r>
          </a:p>
          <a:p>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10A35959-8B9A-E6CB-60EF-64692722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586" y="1141556"/>
            <a:ext cx="5218950" cy="3878113"/>
          </a:xfrm>
          <a:prstGeom prst="rect">
            <a:avLst/>
          </a:prstGeom>
        </p:spPr>
      </p:pic>
      <p:pic>
        <p:nvPicPr>
          <p:cNvPr id="13" name="Picture 12">
            <a:extLst>
              <a:ext uri="{FF2B5EF4-FFF2-40B4-BE49-F238E27FC236}">
                <a16:creationId xmlns:a16="http://schemas.microsoft.com/office/drawing/2014/main" id="{1395D48B-CA31-2733-8714-25596AAB21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0347" y="5461801"/>
            <a:ext cx="8472453" cy="1217600"/>
          </a:xfrm>
          <a:prstGeom prst="rect">
            <a:avLst/>
          </a:prstGeom>
        </p:spPr>
      </p:pic>
    </p:spTree>
    <p:extLst>
      <p:ext uri="{BB962C8B-B14F-4D97-AF65-F5344CB8AC3E}">
        <p14:creationId xmlns:p14="http://schemas.microsoft.com/office/powerpoint/2010/main" val="2869350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ED6EF-4FA0-B53D-DFE3-52869B69C76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7D94D97-B8DF-B096-BE15-D1734B83D0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2429"/>
          </a:xfrm>
          <a:prstGeom prst="rect">
            <a:avLst/>
          </a:prstGeom>
        </p:spPr>
      </p:pic>
      <p:sp>
        <p:nvSpPr>
          <p:cNvPr id="7" name="TextBox 6">
            <a:extLst>
              <a:ext uri="{FF2B5EF4-FFF2-40B4-BE49-F238E27FC236}">
                <a16:creationId xmlns:a16="http://schemas.microsoft.com/office/drawing/2014/main" id="{1FAE27C5-A927-D89C-93B6-F34153E81637}"/>
              </a:ext>
            </a:extLst>
          </p:cNvPr>
          <p:cNvSpPr txBox="1"/>
          <p:nvPr/>
        </p:nvSpPr>
        <p:spPr>
          <a:xfrm>
            <a:off x="251748" y="190914"/>
            <a:ext cx="11809072" cy="6432530"/>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Recommendations for BMW's Electric Vehicle (EV) Strategy</a:t>
            </a:r>
          </a:p>
          <a:p>
            <a:endParaRPr lang="en-US" sz="2400" b="1" dirty="0">
              <a:latin typeface="Cambria" panose="02040503050406030204" pitchFamily="18" charset="0"/>
              <a:ea typeface="Cambria" panose="02040503050406030204" pitchFamily="18" charset="0"/>
            </a:endParaRPr>
          </a:p>
          <a:p>
            <a:pPr algn="just"/>
            <a:r>
              <a:rPr lang="en-US" sz="1400" b="1" dirty="0">
                <a:latin typeface="Cambria" panose="02040503050406030204" pitchFamily="18" charset="0"/>
                <a:ea typeface="Cambria" panose="02040503050406030204" pitchFamily="18" charset="0"/>
              </a:rPr>
              <a:t>Based on the findings from the analysis of BMW's EV sales performance, customer preferences, competitor benchmarking, and growth opportunities, we can outline several key recommendations for BMW to enhance its market position and align its product offerings with customer needs.</a:t>
            </a:r>
          </a:p>
          <a:p>
            <a:pPr algn="just"/>
            <a:endParaRPr lang="en-US" sz="1400" b="1" dirty="0">
              <a:latin typeface="Cambria" panose="02040503050406030204" pitchFamily="18" charset="0"/>
              <a:ea typeface="Cambria" panose="02040503050406030204" pitchFamily="18" charset="0"/>
            </a:endParaRPr>
          </a:p>
          <a:p>
            <a:pPr marL="342900" indent="-342900" algn="just">
              <a:buAutoNum type="arabicPeriod"/>
            </a:pPr>
            <a:r>
              <a:rPr lang="en-US" sz="1400" b="1" dirty="0">
                <a:latin typeface="Cambria" panose="02040503050406030204" pitchFamily="18" charset="0"/>
                <a:ea typeface="Cambria" panose="02040503050406030204" pitchFamily="18" charset="0"/>
              </a:rPr>
              <a:t>Sales Performance Analysis</a:t>
            </a:r>
          </a:p>
          <a:p>
            <a:pPr algn="just"/>
            <a:endParaRPr lang="en-US" sz="1400" b="1" dirty="0">
              <a:latin typeface="Cambria" panose="02040503050406030204" pitchFamily="18" charset="0"/>
              <a:ea typeface="Cambria" panose="02040503050406030204" pitchFamily="18" charset="0"/>
            </a:endParaRPr>
          </a:p>
          <a:p>
            <a:pPr algn="just"/>
            <a:r>
              <a:rPr lang="en-US" sz="1400" b="1" dirty="0">
                <a:latin typeface="Cambria" panose="02040503050406030204" pitchFamily="18" charset="0"/>
                <a:ea typeface="Cambria" panose="02040503050406030204" pitchFamily="18" charset="0"/>
              </a:rPr>
              <a:t>Recommendation: Expand Focus on High-Growth Regions</a:t>
            </a:r>
          </a:p>
          <a:p>
            <a:pPr algn="just"/>
            <a:endParaRPr lang="en-US" sz="1400" b="1"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sz="1400" b="1" dirty="0">
                <a:latin typeface="Cambria" panose="02040503050406030204" pitchFamily="18" charset="0"/>
                <a:ea typeface="Cambria" panose="02040503050406030204" pitchFamily="18" charset="0"/>
              </a:rPr>
              <a:t>Regions with Strong Sales: Focus marketing and product development efforts on regions contributing the most to BMW's EV sales (e.g., Europe and North America), where demand is already high. Tailor campaigns to regional preferences and increase dealership presence to strengthen BMW's market position.</a:t>
            </a:r>
          </a:p>
          <a:p>
            <a:pPr marL="285750" indent="-285750" algn="just">
              <a:buFont typeface="Arial" panose="020B0604020202020204" pitchFamily="34" charset="0"/>
              <a:buChar char="•"/>
            </a:pPr>
            <a:r>
              <a:rPr lang="en-US" sz="1400" b="1" dirty="0">
                <a:latin typeface="Cambria" panose="02040503050406030204" pitchFamily="18" charset="0"/>
                <a:ea typeface="Cambria" panose="02040503050406030204" pitchFamily="18" charset="0"/>
              </a:rPr>
              <a:t>Model-Specific Strategies: Given the strong performance of certain BMW EV models (e.g., i4, iX), consider increasing production and availability of these high-performing models. In regions where specific models underperform, conduct in-depth market research to identify barriers to adoption and adjust strategies accordingly.</a:t>
            </a:r>
          </a:p>
          <a:p>
            <a:pPr algn="just"/>
            <a:endParaRPr lang="en-US" sz="1400" b="1" dirty="0">
              <a:latin typeface="Cambria" panose="02040503050406030204" pitchFamily="18" charset="0"/>
              <a:ea typeface="Cambria" panose="02040503050406030204" pitchFamily="18" charset="0"/>
            </a:endParaRPr>
          </a:p>
          <a:p>
            <a:pPr algn="just"/>
            <a:r>
              <a:rPr lang="en-US" sz="1400" b="1" dirty="0">
                <a:latin typeface="Cambria" panose="02040503050406030204" pitchFamily="18" charset="0"/>
                <a:ea typeface="Cambria" panose="02040503050406030204" pitchFamily="18" charset="0"/>
              </a:rPr>
              <a:t>2. Customer Preferences Analysis</a:t>
            </a:r>
          </a:p>
          <a:p>
            <a:pPr algn="just"/>
            <a:endParaRPr lang="en-US" sz="1400" b="1" dirty="0">
              <a:latin typeface="Cambria" panose="02040503050406030204" pitchFamily="18" charset="0"/>
              <a:ea typeface="Cambria" panose="02040503050406030204" pitchFamily="18" charset="0"/>
            </a:endParaRPr>
          </a:p>
          <a:p>
            <a:pPr algn="just"/>
            <a:r>
              <a:rPr lang="en-US" sz="1400" b="1" dirty="0">
                <a:latin typeface="Cambria" panose="02040503050406030204" pitchFamily="18" charset="0"/>
                <a:ea typeface="Cambria" panose="02040503050406030204" pitchFamily="18" charset="0"/>
              </a:rPr>
              <a:t>Recommendation: Align EV Offerings with Customer Preferences</a:t>
            </a:r>
          </a:p>
          <a:p>
            <a:pPr algn="just"/>
            <a:endParaRPr lang="en-US" sz="1400" b="1"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sz="1400" b="1" dirty="0">
                <a:latin typeface="Cambria" panose="02040503050406030204" pitchFamily="18" charset="0"/>
                <a:ea typeface="Cambria" panose="02040503050406030204" pitchFamily="18" charset="0"/>
              </a:rPr>
              <a:t>Feature Preferences: Customers value features like longer range and higher battery capacity in their electric vehicles. BMW should prioritize these features in new models, ensuring competitive advantages in key regions.</a:t>
            </a:r>
          </a:p>
          <a:p>
            <a:pPr marL="285750" indent="-285750" algn="just">
              <a:buFont typeface="Arial" panose="020B0604020202020204" pitchFamily="34" charset="0"/>
              <a:buChar char="•"/>
            </a:pPr>
            <a:r>
              <a:rPr lang="en-US" sz="1400" b="1" dirty="0">
                <a:latin typeface="Cambria" panose="02040503050406030204" pitchFamily="18" charset="0"/>
                <a:ea typeface="Cambria" panose="02040503050406030204" pitchFamily="18" charset="0"/>
              </a:rPr>
              <a:t>Model Satisfaction: Focus on improving customer satisfaction with existing models by addressing areas like pricing and battery performance. Conduct regular surveys to track satisfaction and use insights to fine-tune future releases.</a:t>
            </a:r>
          </a:p>
          <a:p>
            <a:pPr marL="285750" indent="-285750" algn="just">
              <a:buFont typeface="Arial" panose="020B0604020202020204" pitchFamily="34" charset="0"/>
              <a:buChar char="•"/>
            </a:pPr>
            <a:r>
              <a:rPr lang="en-US" sz="1400" b="1" dirty="0">
                <a:latin typeface="Cambria" panose="02040503050406030204" pitchFamily="18" charset="0"/>
                <a:ea typeface="Cambria" panose="02040503050406030204" pitchFamily="18" charset="0"/>
              </a:rPr>
              <a:t>Pricing Strategy: Pricing appears to have a significant impact on sales volume and customer satisfaction. BMW should adopt a flexible pricing strategy that considers regional income levels, competitor pricing, and consumer purchasing power, especially in emerging EV markets.</a:t>
            </a:r>
          </a:p>
        </p:txBody>
      </p:sp>
    </p:spTree>
    <p:extLst>
      <p:ext uri="{BB962C8B-B14F-4D97-AF65-F5344CB8AC3E}">
        <p14:creationId xmlns:p14="http://schemas.microsoft.com/office/powerpoint/2010/main" val="881486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4B14D-6A96-2C29-33B7-4FE6356F6F0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DB2B892-3865-C9F2-4DAA-6FD802E4F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2429"/>
          </a:xfrm>
          <a:prstGeom prst="rect">
            <a:avLst/>
          </a:prstGeom>
        </p:spPr>
      </p:pic>
      <p:sp>
        <p:nvSpPr>
          <p:cNvPr id="7" name="TextBox 6">
            <a:extLst>
              <a:ext uri="{FF2B5EF4-FFF2-40B4-BE49-F238E27FC236}">
                <a16:creationId xmlns:a16="http://schemas.microsoft.com/office/drawing/2014/main" id="{55D18C2C-1564-5BB5-C761-DD8DEBA630A3}"/>
              </a:ext>
            </a:extLst>
          </p:cNvPr>
          <p:cNvSpPr txBox="1"/>
          <p:nvPr/>
        </p:nvSpPr>
        <p:spPr>
          <a:xfrm>
            <a:off x="191464" y="239949"/>
            <a:ext cx="11809072" cy="6432530"/>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Recommendations for BMW's Electric Vehicle (EV) Strategy</a:t>
            </a:r>
          </a:p>
          <a:p>
            <a:endParaRPr lang="en-US" sz="1200" b="1" dirty="0">
              <a:latin typeface="Cambria" panose="02040503050406030204" pitchFamily="18" charset="0"/>
              <a:ea typeface="Cambria" panose="02040503050406030204" pitchFamily="18" charset="0"/>
            </a:endParaRPr>
          </a:p>
          <a:p>
            <a:pPr algn="just"/>
            <a:r>
              <a:rPr lang="en-US" sz="1400" b="1" dirty="0">
                <a:latin typeface="Cambria" panose="02040503050406030204" pitchFamily="18" charset="0"/>
                <a:ea typeface="Cambria" panose="02040503050406030204" pitchFamily="18" charset="0"/>
              </a:rPr>
              <a:t>3. Competitor Benchmarking</a:t>
            </a:r>
          </a:p>
          <a:p>
            <a:pPr algn="just"/>
            <a:endParaRPr lang="en-US" sz="1400" b="1" dirty="0">
              <a:latin typeface="Cambria" panose="02040503050406030204" pitchFamily="18" charset="0"/>
              <a:ea typeface="Cambria" panose="02040503050406030204" pitchFamily="18" charset="0"/>
            </a:endParaRPr>
          </a:p>
          <a:p>
            <a:pPr algn="just"/>
            <a:r>
              <a:rPr lang="en-US" sz="1400" b="1" dirty="0">
                <a:latin typeface="Cambria" panose="02040503050406030204" pitchFamily="18" charset="0"/>
                <a:ea typeface="Cambria" panose="02040503050406030204" pitchFamily="18" charset="0"/>
              </a:rPr>
              <a:t>Recommendation: Close the Gap with Competitors</a:t>
            </a:r>
          </a:p>
          <a:p>
            <a:pPr algn="just"/>
            <a:endParaRPr lang="en-US" sz="1400" b="1"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sz="1400" b="1" dirty="0">
                <a:latin typeface="Cambria" panose="02040503050406030204" pitchFamily="18" charset="0"/>
                <a:ea typeface="Cambria" panose="02040503050406030204" pitchFamily="18" charset="0"/>
              </a:rPr>
              <a:t>Competitive Analysis: Benchmark against key EV competitors such as Tesla, Audi, and Mercedes. In regions where BMW's market share lags behind competitors, identify reasons for underperformance. This could involve analyzing price sensitivity, brand perception, or local infrastructure (e.g., charging networks).</a:t>
            </a:r>
          </a:p>
          <a:p>
            <a:pPr marL="285750" indent="-285750" algn="just">
              <a:buFont typeface="Arial" panose="020B0604020202020204" pitchFamily="34" charset="0"/>
              <a:buChar char="•"/>
            </a:pPr>
            <a:r>
              <a:rPr lang="en-US" sz="1400" b="1" dirty="0">
                <a:latin typeface="Cambria" panose="02040503050406030204" pitchFamily="18" charset="0"/>
                <a:ea typeface="Cambria" panose="02040503050406030204" pitchFamily="18" charset="0"/>
              </a:rPr>
              <a:t>Regional Market Share: In regions where BMW underperforms, launch targeted marketing campaigns, partnerships, or promotional discounts to improve awareness and adoption. Leverage brand loyalty and create incentives to encourage customers to make the switch from competitors' vehicles to BMW EVs.</a:t>
            </a:r>
          </a:p>
          <a:p>
            <a:pPr algn="just"/>
            <a:endParaRPr lang="en-US" sz="1400" b="1" dirty="0">
              <a:latin typeface="Cambria" panose="02040503050406030204" pitchFamily="18" charset="0"/>
              <a:ea typeface="Cambria" panose="02040503050406030204" pitchFamily="18" charset="0"/>
            </a:endParaRPr>
          </a:p>
          <a:p>
            <a:pPr algn="just"/>
            <a:endParaRPr lang="en-US" sz="1400" b="1" dirty="0">
              <a:latin typeface="Cambria" panose="02040503050406030204" pitchFamily="18" charset="0"/>
              <a:ea typeface="Cambria" panose="02040503050406030204" pitchFamily="18" charset="0"/>
            </a:endParaRPr>
          </a:p>
          <a:p>
            <a:pPr algn="just"/>
            <a:r>
              <a:rPr lang="en-US" sz="1400" b="1" dirty="0">
                <a:latin typeface="Cambria" panose="02040503050406030204" pitchFamily="18" charset="0"/>
                <a:ea typeface="Cambria" panose="02040503050406030204" pitchFamily="18" charset="0"/>
              </a:rPr>
              <a:t>4. Growth Opportunities Analysis</a:t>
            </a:r>
          </a:p>
          <a:p>
            <a:pPr algn="just"/>
            <a:endParaRPr lang="en-US" sz="1400" b="1" dirty="0">
              <a:latin typeface="Cambria" panose="02040503050406030204" pitchFamily="18" charset="0"/>
              <a:ea typeface="Cambria" panose="02040503050406030204" pitchFamily="18" charset="0"/>
            </a:endParaRPr>
          </a:p>
          <a:p>
            <a:pPr algn="just"/>
            <a:r>
              <a:rPr lang="en-US" sz="1400" b="1" dirty="0">
                <a:latin typeface="Cambria" panose="02040503050406030204" pitchFamily="18" charset="0"/>
                <a:ea typeface="Cambria" panose="02040503050406030204" pitchFamily="18" charset="0"/>
              </a:rPr>
              <a:t>Recommendation: Target High-Interest Customer Segments</a:t>
            </a:r>
          </a:p>
          <a:p>
            <a:pPr algn="just"/>
            <a:endParaRPr lang="en-US" sz="1400" b="1"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sz="1400" b="1" dirty="0">
                <a:latin typeface="Cambria" panose="02040503050406030204" pitchFamily="18" charset="0"/>
                <a:ea typeface="Cambria" panose="02040503050406030204" pitchFamily="18" charset="0"/>
              </a:rPr>
              <a:t>Targeted Marketing: Based on the regions showing the highest levels of customer interest, BMW should focus its marketing strategies on these areas. Engage with high-interest customer segments through personalized campaigns, educational content about EV benefits, and test-drive programs.</a:t>
            </a:r>
          </a:p>
          <a:p>
            <a:pPr marL="285750" indent="-285750" algn="just">
              <a:buFont typeface="Arial" panose="020B0604020202020204" pitchFamily="34" charset="0"/>
              <a:buChar char="•"/>
            </a:pPr>
            <a:r>
              <a:rPr lang="en-US" sz="1400" b="1" dirty="0">
                <a:latin typeface="Cambria" panose="02040503050406030204" pitchFamily="18" charset="0"/>
                <a:ea typeface="Cambria" panose="02040503050406030204" pitchFamily="18" charset="0"/>
              </a:rPr>
              <a:t>Align Products with Customer Needs: In regions where, potential customers show strong preferences for specific features (e.g., longer range or greater battery capacity), BMW should adapt its product offerings to better align with these demands. This could include introducing upgraded versions of existing models with enhanced features or launching new models designed specifically to meet these regional preferences.</a:t>
            </a:r>
          </a:p>
          <a:p>
            <a:pPr marL="285750" indent="-285750" algn="just">
              <a:buFont typeface="Arial" panose="020B0604020202020204" pitchFamily="34" charset="0"/>
              <a:buChar char="•"/>
            </a:pPr>
            <a:r>
              <a:rPr lang="en-US" sz="1400" b="1" dirty="0">
                <a:latin typeface="Cambria" panose="02040503050406030204" pitchFamily="18" charset="0"/>
                <a:ea typeface="Cambria" panose="02040503050406030204" pitchFamily="18" charset="0"/>
              </a:rPr>
              <a:t>Feature Prioritization: BMW can prioritize range and battery capacity based on customer preferences and age groups. Focus on improving these key features in future EV models to cater to evolving customer needs, especially in regions with high interest in advanced EV technologies.</a:t>
            </a:r>
          </a:p>
          <a:p>
            <a:endParaRPr lang="en-US" sz="1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1861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BC778-8459-3DFE-B2A4-1AAE678FC62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2B6644C-DDB8-805C-33A8-E43B03C10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2429"/>
          </a:xfrm>
          <a:prstGeom prst="rect">
            <a:avLst/>
          </a:prstGeom>
        </p:spPr>
      </p:pic>
      <p:sp>
        <p:nvSpPr>
          <p:cNvPr id="7" name="TextBox 6">
            <a:extLst>
              <a:ext uri="{FF2B5EF4-FFF2-40B4-BE49-F238E27FC236}">
                <a16:creationId xmlns:a16="http://schemas.microsoft.com/office/drawing/2014/main" id="{A578E9B8-88E8-45AE-10A5-C905ADFEBF51}"/>
              </a:ext>
            </a:extLst>
          </p:cNvPr>
          <p:cNvSpPr txBox="1"/>
          <p:nvPr/>
        </p:nvSpPr>
        <p:spPr>
          <a:xfrm>
            <a:off x="191464" y="239949"/>
            <a:ext cx="11809072" cy="4924425"/>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Recommendations for BMW's Electric Vehicle (EV) Strategy</a:t>
            </a:r>
          </a:p>
          <a:p>
            <a:endParaRPr lang="en-US" sz="1200" b="1" dirty="0">
              <a:latin typeface="Cambria" panose="02040503050406030204" pitchFamily="18" charset="0"/>
              <a:ea typeface="Cambria" panose="02040503050406030204" pitchFamily="18" charset="0"/>
            </a:endParaRPr>
          </a:p>
          <a:p>
            <a:r>
              <a:rPr lang="en-US" sz="1400" b="1" dirty="0">
                <a:latin typeface="Cambria" panose="02040503050406030204" pitchFamily="18" charset="0"/>
                <a:ea typeface="Cambria" panose="02040503050406030204" pitchFamily="18" charset="0"/>
              </a:rPr>
              <a:t>5. Product Development and Adaptation</a:t>
            </a:r>
          </a:p>
          <a:p>
            <a:endParaRPr lang="en-US" sz="1400" b="1" dirty="0">
              <a:latin typeface="Cambria" panose="02040503050406030204" pitchFamily="18" charset="0"/>
              <a:ea typeface="Cambria" panose="02040503050406030204" pitchFamily="18" charset="0"/>
            </a:endParaRPr>
          </a:p>
          <a:p>
            <a:r>
              <a:rPr lang="en-US" sz="1400" b="1" dirty="0">
                <a:latin typeface="Cambria" panose="02040503050406030204" pitchFamily="18" charset="0"/>
                <a:ea typeface="Cambria" panose="02040503050406030204" pitchFamily="18" charset="0"/>
              </a:rPr>
              <a:t>Recommendation: Customize Product Offerings Based on Regional Demand</a:t>
            </a:r>
          </a:p>
          <a:p>
            <a:endParaRPr lang="en-US" sz="1400" b="1"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1400" b="1" dirty="0">
                <a:latin typeface="Cambria" panose="02040503050406030204" pitchFamily="18" charset="0"/>
                <a:ea typeface="Cambria" panose="02040503050406030204" pitchFamily="18" charset="0"/>
              </a:rPr>
              <a:t>Feature Customization by Region: BMW should ensure that different regional markets get tailored EV offerings that match local expectations. For example, regions with longer commutes may prioritize EVs with higher range, while urban areas may value compact models with quick charging capabilities.</a:t>
            </a:r>
          </a:p>
          <a:p>
            <a:pPr marL="285750" indent="-285750">
              <a:buFont typeface="Arial" panose="020B0604020202020204" pitchFamily="34" charset="0"/>
              <a:buChar char="•"/>
            </a:pPr>
            <a:r>
              <a:rPr lang="en-US" sz="1400" b="1" dirty="0">
                <a:latin typeface="Cambria" panose="02040503050406030204" pitchFamily="18" charset="0"/>
                <a:ea typeface="Cambria" panose="02040503050406030204" pitchFamily="18" charset="0"/>
              </a:rPr>
              <a:t>Research &amp; Development: Invest in R&amp;D for advanced battery technology to enhance range and charging speed, which are increasingly important to customers. This will help BMW stay ahead of competitors and remain the preferred choice for technology-driven customers.</a:t>
            </a:r>
          </a:p>
          <a:p>
            <a:pPr marL="285750" indent="-285750">
              <a:buFont typeface="Arial" panose="020B0604020202020204" pitchFamily="34" charset="0"/>
              <a:buChar char="•"/>
            </a:pPr>
            <a:endParaRPr lang="en-US" sz="1400" b="1" dirty="0">
              <a:latin typeface="Cambria" panose="02040503050406030204" pitchFamily="18" charset="0"/>
              <a:ea typeface="Cambria" panose="02040503050406030204" pitchFamily="18" charset="0"/>
            </a:endParaRPr>
          </a:p>
          <a:p>
            <a:r>
              <a:rPr lang="en-US" sz="1400" b="1" dirty="0">
                <a:latin typeface="Cambria" panose="02040503050406030204" pitchFamily="18" charset="0"/>
                <a:ea typeface="Cambria" panose="02040503050406030204" pitchFamily="18" charset="0"/>
              </a:rPr>
              <a:t>6. Leveraging Potential Customer Segments</a:t>
            </a:r>
          </a:p>
          <a:p>
            <a:endParaRPr lang="en-US" sz="1400" b="1" dirty="0">
              <a:latin typeface="Cambria" panose="02040503050406030204" pitchFamily="18" charset="0"/>
              <a:ea typeface="Cambria" panose="02040503050406030204" pitchFamily="18" charset="0"/>
            </a:endParaRPr>
          </a:p>
          <a:p>
            <a:r>
              <a:rPr lang="en-US" sz="1400" b="1" dirty="0">
                <a:latin typeface="Cambria" panose="02040503050406030204" pitchFamily="18" charset="0"/>
                <a:ea typeface="Cambria" panose="02040503050406030204" pitchFamily="18" charset="0"/>
              </a:rPr>
              <a:t>Recommendation: Enhance Product Alignment with High-Interest Segments</a:t>
            </a:r>
          </a:p>
          <a:p>
            <a:endParaRPr lang="en-US" sz="1400" b="1"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1400" b="1" dirty="0">
                <a:latin typeface="Cambria" panose="02040503050406030204" pitchFamily="18" charset="0"/>
                <a:ea typeface="Cambria" panose="02040503050406030204" pitchFamily="18" charset="0"/>
              </a:rPr>
              <a:t>Customer Segment Targeting: BMW should refine its marketing efforts to specifically address high-interest customer segments in each region, using insights about age, interest levels, and regional preferences. Tailored communications around range, battery life, and eco-friendly technology could attract more customers from these segments.</a:t>
            </a:r>
          </a:p>
          <a:p>
            <a:pPr marL="285750" indent="-285750">
              <a:buFont typeface="Arial" panose="020B0604020202020204" pitchFamily="34" charset="0"/>
              <a:buChar char="•"/>
            </a:pPr>
            <a:r>
              <a:rPr lang="en-US" sz="1400" b="1" dirty="0">
                <a:latin typeface="Cambria" panose="02040503050406030204" pitchFamily="18" charset="0"/>
                <a:ea typeface="Cambria" panose="02040503050406030204" pitchFamily="18" charset="0"/>
              </a:rPr>
              <a:t>Offer Incentives: Consider launching regional incentive programs (e.g., government subsidies, trade-in offers) to attract customers who are highly interested in EVs but are hesitant due to initial cost concerns.</a:t>
            </a:r>
          </a:p>
          <a:p>
            <a:endParaRPr lang="en-US" sz="1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64489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C682D-9418-5DB1-660B-B753E7E263D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0B5798D-D47C-E204-DED1-C56BAD58C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966857"/>
          </a:xfrm>
          <a:prstGeom prst="rect">
            <a:avLst/>
          </a:prstGeom>
        </p:spPr>
      </p:pic>
      <p:sp>
        <p:nvSpPr>
          <p:cNvPr id="3" name="TextBox 2">
            <a:extLst>
              <a:ext uri="{FF2B5EF4-FFF2-40B4-BE49-F238E27FC236}">
                <a16:creationId xmlns:a16="http://schemas.microsoft.com/office/drawing/2014/main" id="{735572BE-7C23-2627-2038-DE1C95ECDA79}"/>
              </a:ext>
            </a:extLst>
          </p:cNvPr>
          <p:cNvSpPr txBox="1"/>
          <p:nvPr/>
        </p:nvSpPr>
        <p:spPr>
          <a:xfrm>
            <a:off x="92597" y="165912"/>
            <a:ext cx="11783028" cy="5262979"/>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Business Problem Overview:</a:t>
            </a:r>
          </a:p>
          <a:p>
            <a:endParaRPr lang="en-US" sz="2400" b="1" dirty="0">
              <a:latin typeface="Cambria" panose="02040503050406030204" pitchFamily="18" charset="0"/>
              <a:ea typeface="Cambria" panose="02040503050406030204" pitchFamily="18" charset="0"/>
            </a:endParaRPr>
          </a:p>
          <a:p>
            <a:pPr algn="just"/>
            <a:r>
              <a:rPr lang="en-US" dirty="0">
                <a:latin typeface="Cambria" panose="02040503050406030204" pitchFamily="18" charset="0"/>
                <a:ea typeface="Cambria" panose="02040503050406030204" pitchFamily="18" charset="0"/>
              </a:rPr>
              <a:t>BMW is increasing its focus on electric vehicles (EVs) to compete with market leaders like Tesla, Audi, and Mercedes. However, despite launching a diverse lineup of EVs, BMW's market penetration in key regions is lagging behind. BMW needs a deeper understanding of its EV sales performance across regions, customer preferences for specific models, and a comparison with competitors' EV offerings. The company is seeking to uncover growth opportunities to increase its market share in the EV sector.</a:t>
            </a:r>
          </a:p>
          <a:p>
            <a:pPr algn="just"/>
            <a:endParaRPr lang="en-US" dirty="0">
              <a:latin typeface="Cambria" panose="02040503050406030204" pitchFamily="18" charset="0"/>
              <a:ea typeface="Cambria" panose="02040503050406030204" pitchFamily="18" charset="0"/>
            </a:endParaRPr>
          </a:p>
          <a:p>
            <a:pPr algn="just"/>
            <a:r>
              <a:rPr lang="en-US" b="1" dirty="0">
                <a:latin typeface="Cambria" panose="02040503050406030204" pitchFamily="18" charset="0"/>
                <a:ea typeface="Cambria" panose="02040503050406030204" pitchFamily="18" charset="0"/>
              </a:rPr>
              <a:t>Project Objective:</a:t>
            </a:r>
          </a:p>
          <a:p>
            <a:pPr algn="just"/>
            <a:endParaRPr lang="en-US" dirty="0">
              <a:latin typeface="Cambria" panose="02040503050406030204" pitchFamily="18" charset="0"/>
              <a:ea typeface="Cambria" panose="02040503050406030204" pitchFamily="18" charset="0"/>
            </a:endParaRPr>
          </a:p>
          <a:p>
            <a:pPr marL="342900" indent="-342900" algn="just">
              <a:buFont typeface="+mj-lt"/>
              <a:buAutoNum type="arabicPeriod"/>
            </a:pPr>
            <a:r>
              <a:rPr lang="en-US" dirty="0">
                <a:latin typeface="Cambria" panose="02040503050406030204" pitchFamily="18" charset="0"/>
                <a:ea typeface="Cambria" panose="02040503050406030204" pitchFamily="18" charset="0"/>
              </a:rPr>
              <a:t>The objective of this project is to analyze BMW’s electric vehicle (EV) sales data, customer preferences, and competitor performance in the EV market. The goal is to:</a:t>
            </a:r>
          </a:p>
          <a:p>
            <a:pPr marL="342900" indent="-342900" algn="just">
              <a:buFont typeface="+mj-lt"/>
              <a:buAutoNum type="arabicPeriod"/>
            </a:pPr>
            <a:r>
              <a:rPr lang="en-US" dirty="0">
                <a:latin typeface="Cambria" panose="02040503050406030204" pitchFamily="18" charset="0"/>
                <a:ea typeface="Cambria" panose="02040503050406030204" pitchFamily="18" charset="0"/>
              </a:rPr>
              <a:t>Evaluate BMW’s current EV sales performance by region and model.</a:t>
            </a:r>
          </a:p>
          <a:p>
            <a:pPr marL="342900" indent="-342900" algn="just">
              <a:buFont typeface="+mj-lt"/>
              <a:buAutoNum type="arabicPeriod"/>
            </a:pPr>
            <a:r>
              <a:rPr lang="en-US" dirty="0">
                <a:latin typeface="Cambria" panose="02040503050406030204" pitchFamily="18" charset="0"/>
                <a:ea typeface="Cambria" panose="02040503050406030204" pitchFamily="18" charset="0"/>
              </a:rPr>
              <a:t>Analyze customer preferences based on satisfaction, price, and EV features.</a:t>
            </a:r>
          </a:p>
          <a:p>
            <a:pPr marL="342900" indent="-342900" algn="just">
              <a:buFont typeface="+mj-lt"/>
              <a:buAutoNum type="arabicPeriod"/>
            </a:pPr>
            <a:r>
              <a:rPr lang="en-US" dirty="0">
                <a:latin typeface="Cambria" panose="02040503050406030204" pitchFamily="18" charset="0"/>
                <a:ea typeface="Cambria" panose="02040503050406030204" pitchFamily="18" charset="0"/>
              </a:rPr>
              <a:t>Benchmark BMW's market share and performance against competitors like Tesla, Audi, and Mercedes.</a:t>
            </a:r>
          </a:p>
          <a:p>
            <a:pPr marL="342900" indent="-342900" algn="just">
              <a:buFont typeface="+mj-lt"/>
              <a:buAutoNum type="arabicPeriod"/>
            </a:pPr>
            <a:r>
              <a:rPr lang="en-US" dirty="0">
                <a:latin typeface="Cambria" panose="02040503050406030204" pitchFamily="18" charset="0"/>
                <a:ea typeface="Cambria" panose="02040503050406030204" pitchFamily="18" charset="0"/>
              </a:rPr>
              <a:t>Identify untapped growth opportunities in the EV market.</a:t>
            </a:r>
          </a:p>
          <a:p>
            <a:pPr marL="342900" indent="-342900" algn="just">
              <a:buFont typeface="+mj-lt"/>
              <a:buAutoNum type="arabicPeriod"/>
            </a:pPr>
            <a:r>
              <a:rPr lang="en-US" dirty="0">
                <a:latin typeface="Cambria" panose="02040503050406030204" pitchFamily="18" charset="0"/>
                <a:ea typeface="Cambria" panose="02040503050406030204" pitchFamily="18" charset="0"/>
              </a:rPr>
              <a:t>Provide actionable recommendations to enhance BMW’s market penetration in the electric vehicle sector.</a:t>
            </a: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34104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C81A8-BCB3-B13E-776C-87A7F132C01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90E5F26-5083-4745-FED8-205D8FA0979C}"/>
              </a:ext>
            </a:extLst>
          </p:cNvPr>
          <p:cNvSpPr/>
          <p:nvPr/>
        </p:nvSpPr>
        <p:spPr>
          <a:xfrm>
            <a:off x="92597" y="1759352"/>
            <a:ext cx="12002947" cy="2037144"/>
          </a:xfrm>
          <a:prstGeom prst="rect">
            <a:avLst/>
          </a:prstGeom>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0EB7F65-1C29-14C5-4531-C132E201C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2429"/>
          </a:xfrm>
          <a:prstGeom prst="rect">
            <a:avLst/>
          </a:prstGeom>
        </p:spPr>
      </p:pic>
      <p:sp>
        <p:nvSpPr>
          <p:cNvPr id="7" name="TextBox 6">
            <a:extLst>
              <a:ext uri="{FF2B5EF4-FFF2-40B4-BE49-F238E27FC236}">
                <a16:creationId xmlns:a16="http://schemas.microsoft.com/office/drawing/2014/main" id="{D66AB304-D333-F669-C7D4-0EB44751EA97}"/>
              </a:ext>
            </a:extLst>
          </p:cNvPr>
          <p:cNvSpPr txBox="1"/>
          <p:nvPr/>
        </p:nvSpPr>
        <p:spPr>
          <a:xfrm>
            <a:off x="191464" y="1953002"/>
            <a:ext cx="11809072" cy="1384995"/>
          </a:xfrm>
          <a:prstGeom prst="rect">
            <a:avLst/>
          </a:prstGeom>
          <a:noFill/>
          <a:ln w="19050">
            <a:solidFill>
              <a:schemeClr val="accent1">
                <a:lumMod val="75000"/>
              </a:schemeClr>
            </a:solidFill>
          </a:ln>
        </p:spPr>
        <p:txBody>
          <a:bodyPr wrap="square">
            <a:spAutoFit/>
          </a:bodyPr>
          <a:lstStyle/>
          <a:p>
            <a:pPr algn="just"/>
            <a:r>
              <a:rPr lang="en-US" b="1" dirty="0">
                <a:latin typeface="Cambria" panose="02040503050406030204" pitchFamily="18" charset="0"/>
                <a:ea typeface="Cambria" panose="02040503050406030204" pitchFamily="18" charset="0"/>
              </a:rPr>
              <a:t>Conclusion</a:t>
            </a:r>
          </a:p>
          <a:p>
            <a:pPr algn="just"/>
            <a:endParaRPr lang="en-US" b="1" dirty="0">
              <a:latin typeface="Cambria" panose="02040503050406030204" pitchFamily="18" charset="0"/>
              <a:ea typeface="Cambria" panose="02040503050406030204" pitchFamily="18" charset="0"/>
            </a:endParaRPr>
          </a:p>
          <a:p>
            <a:pPr algn="just"/>
            <a:r>
              <a:rPr lang="en-US" sz="1600" dirty="0">
                <a:latin typeface="Cambria" panose="02040503050406030204" pitchFamily="18" charset="0"/>
                <a:ea typeface="Cambria" panose="02040503050406030204" pitchFamily="18" charset="0"/>
              </a:rPr>
              <a:t>By focusing on customer preferences, regional demand, and competitor strategies, BMW can continue to strengthen its position in the growing EV market. Implementing these recommendations will not only help BMW enhance its market share and customer satisfaction but also ensure that it remains competitive in the ever-evolving electric vehicle landscape.</a:t>
            </a:r>
          </a:p>
        </p:txBody>
      </p:sp>
    </p:spTree>
    <p:extLst>
      <p:ext uri="{BB962C8B-B14F-4D97-AF65-F5344CB8AC3E}">
        <p14:creationId xmlns:p14="http://schemas.microsoft.com/office/powerpoint/2010/main" val="3159755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F757AC-BC45-9D19-0DC3-9BE0B6BAA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2429"/>
          </a:xfrm>
          <a:prstGeom prst="rect">
            <a:avLst/>
          </a:prstGeom>
        </p:spPr>
      </p:pic>
      <p:sp>
        <p:nvSpPr>
          <p:cNvPr id="2" name="TextBox 1">
            <a:extLst>
              <a:ext uri="{FF2B5EF4-FFF2-40B4-BE49-F238E27FC236}">
                <a16:creationId xmlns:a16="http://schemas.microsoft.com/office/drawing/2014/main" id="{6CC2A9D3-3F5F-51F9-4C63-26C68A85319F}"/>
              </a:ext>
            </a:extLst>
          </p:cNvPr>
          <p:cNvSpPr txBox="1"/>
          <p:nvPr/>
        </p:nvSpPr>
        <p:spPr>
          <a:xfrm>
            <a:off x="159151" y="208345"/>
            <a:ext cx="11873698" cy="4832092"/>
          </a:xfrm>
          <a:prstGeom prst="rect">
            <a:avLst/>
          </a:prstGeom>
          <a:noFill/>
        </p:spPr>
        <p:txBody>
          <a:bodyPr wrap="square" rtlCol="0">
            <a:spAutoFit/>
          </a:bodyPr>
          <a:lstStyle/>
          <a:p>
            <a:pPr algn="just"/>
            <a:r>
              <a:rPr lang="en-US" sz="2400" b="1" dirty="0">
                <a:latin typeface="Cambria" panose="02040503050406030204" pitchFamily="18" charset="0"/>
                <a:ea typeface="Cambria" panose="02040503050406030204" pitchFamily="18" charset="0"/>
              </a:rPr>
              <a:t>Database Structure Overview :</a:t>
            </a:r>
          </a:p>
          <a:p>
            <a:pPr algn="just"/>
            <a:endParaRPr lang="en-US" sz="2400" b="1"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This slide provides an overview of the key tables in the BMW Electric Vehicle Market Analysis project. These tables store vital information such as BMW's EV models, competitor data, sales performance, and potential customer demographics. The table relationships help us analyze market trends, customer preferences, and growth opportunities.”</a:t>
            </a:r>
          </a:p>
          <a:p>
            <a:endParaRPr lang="en-US" sz="2000" dirty="0">
              <a:latin typeface="Cambria" panose="02040503050406030204" pitchFamily="18" charset="0"/>
              <a:ea typeface="Cambria" panose="02040503050406030204" pitchFamily="18" charset="0"/>
            </a:endParaRPr>
          </a:p>
          <a:p>
            <a:r>
              <a:rPr lang="en-US" sz="2000" b="1" dirty="0">
                <a:latin typeface="Cambria" panose="02040503050406030204" pitchFamily="18" charset="0"/>
                <a:ea typeface="Cambria" panose="02040503050406030204" pitchFamily="18" charset="0"/>
              </a:rPr>
              <a:t>Tables in the Database:</a:t>
            </a:r>
          </a:p>
          <a:p>
            <a:endParaRPr lang="en-US" sz="2000" dirty="0">
              <a:latin typeface="Cambria" panose="02040503050406030204" pitchFamily="18" charset="0"/>
              <a:ea typeface="Cambria" panose="02040503050406030204" pitchFamily="18" charset="0"/>
            </a:endParaRPr>
          </a:p>
          <a:p>
            <a:pPr marL="342900" indent="-342900">
              <a:buFont typeface="+mj-lt"/>
              <a:buAutoNum type="arabicPeriod"/>
            </a:pPr>
            <a:r>
              <a:rPr lang="en-US" sz="2000" b="1" dirty="0">
                <a:latin typeface="Cambria" panose="02040503050406030204" pitchFamily="18" charset="0"/>
                <a:ea typeface="Cambria" panose="02040503050406030204" pitchFamily="18" charset="0"/>
              </a:rPr>
              <a:t>Competitor_EVs: </a:t>
            </a:r>
            <a:r>
              <a:rPr lang="en-US" sz="2000" dirty="0">
                <a:latin typeface="Cambria" panose="02040503050406030204" pitchFamily="18" charset="0"/>
                <a:ea typeface="Cambria" panose="02040503050406030204" pitchFamily="18" charset="0"/>
              </a:rPr>
              <a:t>Stores information about competitors' electric vehicle models.</a:t>
            </a:r>
          </a:p>
          <a:p>
            <a:pPr marL="342900" indent="-342900">
              <a:buFont typeface="+mj-lt"/>
              <a:buAutoNum type="arabicPeriod"/>
            </a:pPr>
            <a:r>
              <a:rPr lang="en-US" sz="2000" b="1" dirty="0">
                <a:latin typeface="Cambria" panose="02040503050406030204" pitchFamily="18" charset="0"/>
                <a:ea typeface="Cambria" panose="02040503050406030204" pitchFamily="18" charset="0"/>
              </a:rPr>
              <a:t>BMW_EVs: </a:t>
            </a:r>
            <a:r>
              <a:rPr lang="en-US" sz="2000" dirty="0">
                <a:latin typeface="Cambria" panose="02040503050406030204" pitchFamily="18" charset="0"/>
                <a:ea typeface="Cambria" panose="02040503050406030204" pitchFamily="18" charset="0"/>
              </a:rPr>
              <a:t>Holds details of BMW’s electric vehicles, including specifications like range and battery capacity.</a:t>
            </a:r>
          </a:p>
          <a:p>
            <a:pPr marL="342900" indent="-342900">
              <a:buFont typeface="+mj-lt"/>
              <a:buAutoNum type="arabicPeriod"/>
            </a:pPr>
            <a:r>
              <a:rPr lang="en-US" sz="2000" b="1" dirty="0">
                <a:latin typeface="Cambria" panose="02040503050406030204" pitchFamily="18" charset="0"/>
                <a:ea typeface="Cambria" panose="02040503050406030204" pitchFamily="18" charset="0"/>
              </a:rPr>
              <a:t>BMW_Sales: </a:t>
            </a:r>
            <a:r>
              <a:rPr lang="en-US" sz="2000" dirty="0">
                <a:latin typeface="Cambria" panose="02040503050406030204" pitchFamily="18" charset="0"/>
                <a:ea typeface="Cambria" panose="02040503050406030204" pitchFamily="18" charset="0"/>
              </a:rPr>
              <a:t>Tracks sales data for BMW's electric vehicles across different regions.</a:t>
            </a:r>
          </a:p>
          <a:p>
            <a:pPr marL="342900" indent="-342900">
              <a:buFont typeface="+mj-lt"/>
              <a:buAutoNum type="arabicPeriod"/>
            </a:pPr>
            <a:r>
              <a:rPr lang="en-US" sz="2000" b="1" dirty="0">
                <a:latin typeface="Cambria" panose="02040503050406030204" pitchFamily="18" charset="0"/>
                <a:ea typeface="Cambria" panose="02040503050406030204" pitchFamily="18" charset="0"/>
              </a:rPr>
              <a:t>Potential_Customers</a:t>
            </a:r>
            <a:r>
              <a:rPr lang="en-US" sz="2000" dirty="0">
                <a:latin typeface="Cambria" panose="02040503050406030204" pitchFamily="18" charset="0"/>
                <a:ea typeface="Cambria" panose="02040503050406030204" pitchFamily="18" charset="0"/>
              </a:rPr>
              <a:t>: Contains potential customer data, including interest levels and regional demographics.</a:t>
            </a:r>
          </a:p>
        </p:txBody>
      </p:sp>
    </p:spTree>
    <p:extLst>
      <p:ext uri="{BB962C8B-B14F-4D97-AF65-F5344CB8AC3E}">
        <p14:creationId xmlns:p14="http://schemas.microsoft.com/office/powerpoint/2010/main" val="2357012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D0BEF-207C-8F5E-EF91-BFEB78909BC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D59A810-EB2F-0348-FCFC-7AC7E66F6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2429"/>
          </a:xfrm>
          <a:prstGeom prst="rect">
            <a:avLst/>
          </a:prstGeom>
        </p:spPr>
      </p:pic>
      <p:pic>
        <p:nvPicPr>
          <p:cNvPr id="4" name="Picture 3">
            <a:extLst>
              <a:ext uri="{FF2B5EF4-FFF2-40B4-BE49-F238E27FC236}">
                <a16:creationId xmlns:a16="http://schemas.microsoft.com/office/drawing/2014/main" id="{B634E0A1-652A-8C48-A4AE-2CEB42848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224" y="966603"/>
            <a:ext cx="10256060" cy="5496692"/>
          </a:xfrm>
          <a:prstGeom prst="rect">
            <a:avLst/>
          </a:prstGeom>
        </p:spPr>
      </p:pic>
      <p:sp>
        <p:nvSpPr>
          <p:cNvPr id="7" name="TextBox 6">
            <a:extLst>
              <a:ext uri="{FF2B5EF4-FFF2-40B4-BE49-F238E27FC236}">
                <a16:creationId xmlns:a16="http://schemas.microsoft.com/office/drawing/2014/main" id="{636E9F2A-365C-4849-13C6-EDDDFC908990}"/>
              </a:ext>
            </a:extLst>
          </p:cNvPr>
          <p:cNvSpPr txBox="1"/>
          <p:nvPr/>
        </p:nvSpPr>
        <p:spPr>
          <a:xfrm>
            <a:off x="251749" y="190914"/>
            <a:ext cx="6175094" cy="584775"/>
          </a:xfrm>
          <a:prstGeom prst="rect">
            <a:avLst/>
          </a:prstGeom>
          <a:noFill/>
        </p:spPr>
        <p:txBody>
          <a:bodyPr wrap="square">
            <a:spAutoFit/>
          </a:bodyPr>
          <a:lstStyle/>
          <a:p>
            <a:r>
              <a:rPr lang="en-US" sz="3200" b="1" dirty="0">
                <a:latin typeface="Cambria" panose="02040503050406030204" pitchFamily="18" charset="0"/>
                <a:ea typeface="Cambria" panose="02040503050406030204" pitchFamily="18" charset="0"/>
              </a:rPr>
              <a:t>ERD Diagram</a:t>
            </a:r>
          </a:p>
        </p:txBody>
      </p:sp>
    </p:spTree>
    <p:extLst>
      <p:ext uri="{BB962C8B-B14F-4D97-AF65-F5344CB8AC3E}">
        <p14:creationId xmlns:p14="http://schemas.microsoft.com/office/powerpoint/2010/main" val="610842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ED671-8B89-8E38-DC95-D46AEEB6C37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C8F128B-9AC0-A3B4-EAF8-8669EB8AA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2429"/>
          </a:xfrm>
          <a:prstGeom prst="rect">
            <a:avLst/>
          </a:prstGeom>
        </p:spPr>
      </p:pic>
      <p:sp>
        <p:nvSpPr>
          <p:cNvPr id="7" name="TextBox 6">
            <a:extLst>
              <a:ext uri="{FF2B5EF4-FFF2-40B4-BE49-F238E27FC236}">
                <a16:creationId xmlns:a16="http://schemas.microsoft.com/office/drawing/2014/main" id="{1C414C21-A553-B2AB-02F2-1B96E58D87F5}"/>
              </a:ext>
            </a:extLst>
          </p:cNvPr>
          <p:cNvSpPr txBox="1"/>
          <p:nvPr/>
        </p:nvSpPr>
        <p:spPr>
          <a:xfrm>
            <a:off x="251748" y="190914"/>
            <a:ext cx="11600727" cy="1384995"/>
          </a:xfrm>
          <a:prstGeom prst="rect">
            <a:avLst/>
          </a:prstGeom>
          <a:noFill/>
        </p:spPr>
        <p:txBody>
          <a:bodyPr wrap="square">
            <a:spAutoFit/>
          </a:bodyPr>
          <a:lstStyle/>
          <a:p>
            <a:pPr marL="514350" indent="-514350">
              <a:buAutoNum type="arabicPeriod"/>
            </a:pPr>
            <a:r>
              <a:rPr lang="en-US" sz="3200" b="1" dirty="0">
                <a:solidFill>
                  <a:schemeClr val="accent2"/>
                </a:solidFill>
                <a:latin typeface="Cambria" panose="02040503050406030204" pitchFamily="18" charset="0"/>
                <a:ea typeface="Cambria" panose="02040503050406030204" pitchFamily="18" charset="0"/>
              </a:rPr>
              <a:t>Sales Performance Analysis:</a:t>
            </a:r>
          </a:p>
          <a:p>
            <a:endParaRPr lang="en-US" sz="3200" b="1" dirty="0">
              <a:latin typeface="Cambria" panose="02040503050406030204" pitchFamily="18" charset="0"/>
              <a:ea typeface="Cambria" panose="02040503050406030204" pitchFamily="18" charset="0"/>
            </a:endParaRPr>
          </a:p>
          <a:p>
            <a:r>
              <a:rPr lang="en-US" sz="2000" b="1" dirty="0">
                <a:latin typeface="Cambria" panose="02040503050406030204" pitchFamily="18" charset="0"/>
                <a:ea typeface="Cambria" panose="02040503050406030204" pitchFamily="18" charset="0"/>
              </a:rPr>
              <a:t>1. How have BMW's electric vehicle (EV) sales trended over time (year-by-year)?</a:t>
            </a:r>
          </a:p>
        </p:txBody>
      </p:sp>
      <p:sp>
        <p:nvSpPr>
          <p:cNvPr id="2" name="TextBox 1">
            <a:extLst>
              <a:ext uri="{FF2B5EF4-FFF2-40B4-BE49-F238E27FC236}">
                <a16:creationId xmlns:a16="http://schemas.microsoft.com/office/drawing/2014/main" id="{27157E66-6413-76E0-A668-2D81DC751AA7}"/>
              </a:ext>
            </a:extLst>
          </p:cNvPr>
          <p:cNvSpPr txBox="1"/>
          <p:nvPr/>
        </p:nvSpPr>
        <p:spPr>
          <a:xfrm>
            <a:off x="251748" y="1940621"/>
            <a:ext cx="5408272" cy="2677656"/>
          </a:xfrm>
          <a:prstGeom prst="rect">
            <a:avLst/>
          </a:prstGeom>
          <a:noFill/>
        </p:spPr>
        <p:txBody>
          <a:bodyPr wrap="square">
            <a:spAutoFit/>
          </a:bodyPr>
          <a:lstStyle/>
          <a:p>
            <a:r>
              <a:rPr lang="en-US" sz="2800" dirty="0">
                <a:latin typeface="Cambria" panose="02040503050406030204" pitchFamily="18" charset="0"/>
                <a:ea typeface="Cambria" panose="02040503050406030204" pitchFamily="18" charset="0"/>
              </a:rPr>
              <a:t>SELECT Year, SUM(Sales) AS Total_EV_Sales</a:t>
            </a:r>
          </a:p>
          <a:p>
            <a:r>
              <a:rPr lang="en-US" sz="2800" dirty="0">
                <a:latin typeface="Cambria" panose="02040503050406030204" pitchFamily="18" charset="0"/>
                <a:ea typeface="Cambria" panose="02040503050406030204" pitchFamily="18" charset="0"/>
              </a:rPr>
              <a:t>FROM BMW_Sales</a:t>
            </a:r>
          </a:p>
          <a:p>
            <a:r>
              <a:rPr lang="en-US" sz="2800" dirty="0">
                <a:latin typeface="Cambria" panose="02040503050406030204" pitchFamily="18" charset="0"/>
                <a:ea typeface="Cambria" panose="02040503050406030204" pitchFamily="18" charset="0"/>
              </a:rPr>
              <a:t>WHERE Vehicle_Type = 'Electric'</a:t>
            </a:r>
          </a:p>
          <a:p>
            <a:r>
              <a:rPr lang="en-US" sz="2800" dirty="0">
                <a:latin typeface="Cambria" panose="02040503050406030204" pitchFamily="18" charset="0"/>
                <a:ea typeface="Cambria" panose="02040503050406030204" pitchFamily="18" charset="0"/>
              </a:rPr>
              <a:t>GROUP BY Year</a:t>
            </a:r>
          </a:p>
          <a:p>
            <a:r>
              <a:rPr lang="en-US" sz="2800" dirty="0">
                <a:latin typeface="Cambria" panose="02040503050406030204" pitchFamily="18" charset="0"/>
                <a:ea typeface="Cambria" panose="02040503050406030204" pitchFamily="18" charset="0"/>
              </a:rPr>
              <a:t>ORDER BY Year ASC;</a:t>
            </a:r>
            <a:endParaRPr lang="en-US" sz="2400"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49CD8755-C36E-5FE5-0DEB-9C10981EC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4588" y="2167555"/>
            <a:ext cx="4796543" cy="1941457"/>
          </a:xfrm>
          <a:prstGeom prst="rect">
            <a:avLst/>
          </a:prstGeom>
        </p:spPr>
      </p:pic>
    </p:spTree>
    <p:extLst>
      <p:ext uri="{BB962C8B-B14F-4D97-AF65-F5344CB8AC3E}">
        <p14:creationId xmlns:p14="http://schemas.microsoft.com/office/powerpoint/2010/main" val="1133270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E2CD0-DDB0-66A4-5A78-AB41E1B31F7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3E99573-A04B-F4B8-E3D7-3AD0082EE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2429"/>
          </a:xfrm>
          <a:prstGeom prst="rect">
            <a:avLst/>
          </a:prstGeom>
        </p:spPr>
      </p:pic>
      <p:sp>
        <p:nvSpPr>
          <p:cNvPr id="7" name="TextBox 6">
            <a:extLst>
              <a:ext uri="{FF2B5EF4-FFF2-40B4-BE49-F238E27FC236}">
                <a16:creationId xmlns:a16="http://schemas.microsoft.com/office/drawing/2014/main" id="{4AD906D0-8B75-DBAB-80FE-5DA162B99E90}"/>
              </a:ext>
            </a:extLst>
          </p:cNvPr>
          <p:cNvSpPr txBox="1"/>
          <p:nvPr/>
        </p:nvSpPr>
        <p:spPr>
          <a:xfrm>
            <a:off x="251748" y="190914"/>
            <a:ext cx="11600727" cy="1384995"/>
          </a:xfrm>
          <a:prstGeom prst="rect">
            <a:avLst/>
          </a:prstGeom>
          <a:noFill/>
        </p:spPr>
        <p:txBody>
          <a:bodyPr wrap="square">
            <a:spAutoFit/>
          </a:bodyPr>
          <a:lstStyle/>
          <a:p>
            <a:pPr marL="514350" indent="-514350">
              <a:buAutoNum type="arabicPeriod"/>
            </a:pPr>
            <a:r>
              <a:rPr lang="en-US" sz="3200" b="1" dirty="0">
                <a:solidFill>
                  <a:schemeClr val="accent2"/>
                </a:solidFill>
                <a:latin typeface="Cambria" panose="02040503050406030204" pitchFamily="18" charset="0"/>
                <a:ea typeface="Cambria" panose="02040503050406030204" pitchFamily="18" charset="0"/>
              </a:rPr>
              <a:t>Sales Performance Analysis:</a:t>
            </a:r>
          </a:p>
          <a:p>
            <a:endParaRPr lang="en-US" sz="3200" b="1" dirty="0">
              <a:latin typeface="Cambria" panose="02040503050406030204" pitchFamily="18" charset="0"/>
              <a:ea typeface="Cambria" panose="02040503050406030204" pitchFamily="18" charset="0"/>
            </a:endParaRPr>
          </a:p>
          <a:p>
            <a:r>
              <a:rPr lang="en-US" sz="2000" b="1" dirty="0">
                <a:latin typeface="Cambria" panose="02040503050406030204" pitchFamily="18" charset="0"/>
                <a:ea typeface="Cambria" panose="02040503050406030204" pitchFamily="18" charset="0"/>
              </a:rPr>
              <a:t>2. Which regions are contributing the most to BMW's electric vehicle (EV) sales?</a:t>
            </a:r>
          </a:p>
        </p:txBody>
      </p:sp>
      <p:sp>
        <p:nvSpPr>
          <p:cNvPr id="2" name="TextBox 1">
            <a:extLst>
              <a:ext uri="{FF2B5EF4-FFF2-40B4-BE49-F238E27FC236}">
                <a16:creationId xmlns:a16="http://schemas.microsoft.com/office/drawing/2014/main" id="{C6CDBB24-0AC4-7CAC-B277-A15ACFE30B72}"/>
              </a:ext>
            </a:extLst>
          </p:cNvPr>
          <p:cNvSpPr txBox="1"/>
          <p:nvPr/>
        </p:nvSpPr>
        <p:spPr>
          <a:xfrm>
            <a:off x="251748" y="1940621"/>
            <a:ext cx="5408272" cy="3046988"/>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Input: </a:t>
            </a:r>
          </a:p>
          <a:p>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SELECT Region, SUM(Sales) AS Total_EV_Sales</a:t>
            </a:r>
          </a:p>
          <a:p>
            <a:r>
              <a:rPr lang="en-US" sz="2400" dirty="0">
                <a:latin typeface="Cambria" panose="02040503050406030204" pitchFamily="18" charset="0"/>
                <a:ea typeface="Cambria" panose="02040503050406030204" pitchFamily="18" charset="0"/>
              </a:rPr>
              <a:t>FROM BMW_Sales</a:t>
            </a:r>
          </a:p>
          <a:p>
            <a:r>
              <a:rPr lang="en-US" sz="2400" dirty="0">
                <a:latin typeface="Cambria" panose="02040503050406030204" pitchFamily="18" charset="0"/>
                <a:ea typeface="Cambria" panose="02040503050406030204" pitchFamily="18" charset="0"/>
              </a:rPr>
              <a:t>WHERE Vehicle_Type = 'Electric'</a:t>
            </a:r>
          </a:p>
          <a:p>
            <a:r>
              <a:rPr lang="en-US" sz="2400" dirty="0">
                <a:latin typeface="Cambria" panose="02040503050406030204" pitchFamily="18" charset="0"/>
                <a:ea typeface="Cambria" panose="02040503050406030204" pitchFamily="18" charset="0"/>
              </a:rPr>
              <a:t>GROUP BY Region</a:t>
            </a:r>
          </a:p>
          <a:p>
            <a:r>
              <a:rPr lang="en-US" sz="2400" dirty="0">
                <a:latin typeface="Cambria" panose="02040503050406030204" pitchFamily="18" charset="0"/>
                <a:ea typeface="Cambria" panose="02040503050406030204" pitchFamily="18" charset="0"/>
              </a:rPr>
              <a:t>ORDER BY Total_EV_Sales DESC;</a:t>
            </a:r>
          </a:p>
        </p:txBody>
      </p:sp>
      <p:pic>
        <p:nvPicPr>
          <p:cNvPr id="4" name="Picture 3">
            <a:extLst>
              <a:ext uri="{FF2B5EF4-FFF2-40B4-BE49-F238E27FC236}">
                <a16:creationId xmlns:a16="http://schemas.microsoft.com/office/drawing/2014/main" id="{C6048B2E-2405-530E-B45A-B2AA2965A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155" y="2553573"/>
            <a:ext cx="4672439" cy="1855875"/>
          </a:xfrm>
          <a:prstGeom prst="rect">
            <a:avLst/>
          </a:prstGeom>
        </p:spPr>
      </p:pic>
      <p:sp>
        <p:nvSpPr>
          <p:cNvPr id="9" name="TextBox 8">
            <a:extLst>
              <a:ext uri="{FF2B5EF4-FFF2-40B4-BE49-F238E27FC236}">
                <a16:creationId xmlns:a16="http://schemas.microsoft.com/office/drawing/2014/main" id="{7595ED43-2EBC-872A-13A6-3C050A65A84C}"/>
              </a:ext>
            </a:extLst>
          </p:cNvPr>
          <p:cNvSpPr txBox="1"/>
          <p:nvPr/>
        </p:nvSpPr>
        <p:spPr>
          <a:xfrm>
            <a:off x="6267287" y="1900897"/>
            <a:ext cx="5408272" cy="1200329"/>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Output :  </a:t>
            </a:r>
          </a:p>
          <a:p>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405302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2106E-7BA8-FB7E-B7DF-3B2531EC67E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3B0A6EA-3E87-D60A-3B28-E7792857B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2429"/>
          </a:xfrm>
          <a:prstGeom prst="rect">
            <a:avLst/>
          </a:prstGeom>
        </p:spPr>
      </p:pic>
      <p:sp>
        <p:nvSpPr>
          <p:cNvPr id="7" name="TextBox 6">
            <a:extLst>
              <a:ext uri="{FF2B5EF4-FFF2-40B4-BE49-F238E27FC236}">
                <a16:creationId xmlns:a16="http://schemas.microsoft.com/office/drawing/2014/main" id="{56A7560D-654A-6D8A-4915-08E973FC2BDB}"/>
              </a:ext>
            </a:extLst>
          </p:cNvPr>
          <p:cNvSpPr txBox="1"/>
          <p:nvPr/>
        </p:nvSpPr>
        <p:spPr>
          <a:xfrm>
            <a:off x="251748" y="190914"/>
            <a:ext cx="11600727" cy="1384995"/>
          </a:xfrm>
          <a:prstGeom prst="rect">
            <a:avLst/>
          </a:prstGeom>
          <a:noFill/>
        </p:spPr>
        <p:txBody>
          <a:bodyPr wrap="square">
            <a:spAutoFit/>
          </a:bodyPr>
          <a:lstStyle/>
          <a:p>
            <a:pPr marL="514350" indent="-514350">
              <a:buAutoNum type="arabicPeriod"/>
            </a:pPr>
            <a:r>
              <a:rPr lang="en-US" sz="3200" b="1" dirty="0">
                <a:solidFill>
                  <a:schemeClr val="accent2"/>
                </a:solidFill>
                <a:latin typeface="Cambria" panose="02040503050406030204" pitchFamily="18" charset="0"/>
                <a:ea typeface="Cambria" panose="02040503050406030204" pitchFamily="18" charset="0"/>
              </a:rPr>
              <a:t>Sales Performance Analysis:</a:t>
            </a:r>
          </a:p>
          <a:p>
            <a:endParaRPr lang="en-US" sz="3200" b="1" dirty="0">
              <a:latin typeface="Cambria" panose="02040503050406030204" pitchFamily="18" charset="0"/>
              <a:ea typeface="Cambria" panose="02040503050406030204" pitchFamily="18" charset="0"/>
            </a:endParaRPr>
          </a:p>
          <a:p>
            <a:r>
              <a:rPr lang="en-US" sz="2000" b="1" dirty="0">
                <a:latin typeface="Cambria" panose="02040503050406030204" pitchFamily="18" charset="0"/>
                <a:ea typeface="Cambria" panose="02040503050406030204" pitchFamily="18" charset="0"/>
              </a:rPr>
              <a:t>3. Which BMW electric vehicle (EV) models are performing the best across different regions?</a:t>
            </a:r>
          </a:p>
        </p:txBody>
      </p:sp>
      <p:sp>
        <p:nvSpPr>
          <p:cNvPr id="2" name="TextBox 1">
            <a:extLst>
              <a:ext uri="{FF2B5EF4-FFF2-40B4-BE49-F238E27FC236}">
                <a16:creationId xmlns:a16="http://schemas.microsoft.com/office/drawing/2014/main" id="{C4DBB87D-E1D6-C5BA-8FCC-A52B139907A3}"/>
              </a:ext>
            </a:extLst>
          </p:cNvPr>
          <p:cNvSpPr txBox="1"/>
          <p:nvPr/>
        </p:nvSpPr>
        <p:spPr>
          <a:xfrm>
            <a:off x="251748" y="1940621"/>
            <a:ext cx="5408272" cy="3046988"/>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Input: </a:t>
            </a:r>
          </a:p>
          <a:p>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SELECT Region, Model, SUM(Sales) AS Total_Sales</a:t>
            </a:r>
          </a:p>
          <a:p>
            <a:r>
              <a:rPr lang="en-US" sz="2400" dirty="0">
                <a:latin typeface="Cambria" panose="02040503050406030204" pitchFamily="18" charset="0"/>
                <a:ea typeface="Cambria" panose="02040503050406030204" pitchFamily="18" charset="0"/>
              </a:rPr>
              <a:t>FROM BMW_Sales</a:t>
            </a:r>
          </a:p>
          <a:p>
            <a:r>
              <a:rPr lang="en-US" sz="2400" dirty="0">
                <a:latin typeface="Cambria" panose="02040503050406030204" pitchFamily="18" charset="0"/>
                <a:ea typeface="Cambria" panose="02040503050406030204" pitchFamily="18" charset="0"/>
              </a:rPr>
              <a:t>WHERE Vehicle_Type = 'Electric'</a:t>
            </a:r>
          </a:p>
          <a:p>
            <a:r>
              <a:rPr lang="en-US" sz="2400" dirty="0">
                <a:latin typeface="Cambria" panose="02040503050406030204" pitchFamily="18" charset="0"/>
                <a:ea typeface="Cambria" panose="02040503050406030204" pitchFamily="18" charset="0"/>
              </a:rPr>
              <a:t>GROUP BY Region, Model</a:t>
            </a:r>
          </a:p>
          <a:p>
            <a:r>
              <a:rPr lang="en-US" sz="2400" dirty="0">
                <a:latin typeface="Cambria" panose="02040503050406030204" pitchFamily="18" charset="0"/>
                <a:ea typeface="Cambria" panose="02040503050406030204" pitchFamily="18" charset="0"/>
              </a:rPr>
              <a:t>ORDER BY Region, Total_Sales DESC;</a:t>
            </a:r>
          </a:p>
        </p:txBody>
      </p:sp>
      <p:sp>
        <p:nvSpPr>
          <p:cNvPr id="9" name="TextBox 8">
            <a:extLst>
              <a:ext uri="{FF2B5EF4-FFF2-40B4-BE49-F238E27FC236}">
                <a16:creationId xmlns:a16="http://schemas.microsoft.com/office/drawing/2014/main" id="{489FD378-7715-B777-570A-677145320D56}"/>
              </a:ext>
            </a:extLst>
          </p:cNvPr>
          <p:cNvSpPr txBox="1"/>
          <p:nvPr/>
        </p:nvSpPr>
        <p:spPr>
          <a:xfrm>
            <a:off x="6267287" y="1900897"/>
            <a:ext cx="5408272" cy="1200329"/>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Output :  </a:t>
            </a:r>
          </a:p>
          <a:p>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057A98FF-4DFD-AB8E-BE90-700842F77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310" y="2489486"/>
            <a:ext cx="4960156" cy="2902000"/>
          </a:xfrm>
          <a:prstGeom prst="rect">
            <a:avLst/>
          </a:prstGeom>
        </p:spPr>
      </p:pic>
    </p:spTree>
    <p:extLst>
      <p:ext uri="{BB962C8B-B14F-4D97-AF65-F5344CB8AC3E}">
        <p14:creationId xmlns:p14="http://schemas.microsoft.com/office/powerpoint/2010/main" val="1323494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20DFD-E4E6-5DF3-D859-0565277B11D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0350029-AA05-C75F-7F82-9E6DD37AB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2429"/>
          </a:xfrm>
          <a:prstGeom prst="rect">
            <a:avLst/>
          </a:prstGeom>
        </p:spPr>
      </p:pic>
      <p:sp>
        <p:nvSpPr>
          <p:cNvPr id="7" name="TextBox 6">
            <a:extLst>
              <a:ext uri="{FF2B5EF4-FFF2-40B4-BE49-F238E27FC236}">
                <a16:creationId xmlns:a16="http://schemas.microsoft.com/office/drawing/2014/main" id="{60E76AB3-1850-36BE-0DC1-E5FC5CD3FDB1}"/>
              </a:ext>
            </a:extLst>
          </p:cNvPr>
          <p:cNvSpPr txBox="1"/>
          <p:nvPr/>
        </p:nvSpPr>
        <p:spPr>
          <a:xfrm>
            <a:off x="251748" y="190914"/>
            <a:ext cx="11809072" cy="1692771"/>
          </a:xfrm>
          <a:prstGeom prst="rect">
            <a:avLst/>
          </a:prstGeom>
          <a:noFill/>
        </p:spPr>
        <p:txBody>
          <a:bodyPr wrap="square">
            <a:spAutoFit/>
          </a:bodyPr>
          <a:lstStyle/>
          <a:p>
            <a:r>
              <a:rPr lang="en-US" sz="3200" b="1" dirty="0">
                <a:solidFill>
                  <a:schemeClr val="accent2"/>
                </a:solidFill>
                <a:latin typeface="Cambria" panose="02040503050406030204" pitchFamily="18" charset="0"/>
                <a:ea typeface="Cambria" panose="02040503050406030204" pitchFamily="18" charset="0"/>
              </a:rPr>
              <a:t>2. Customer Preferences Analysis:</a:t>
            </a:r>
          </a:p>
          <a:p>
            <a:r>
              <a:rPr lang="en-US" sz="2000" b="1" dirty="0">
                <a:latin typeface="Cambria" panose="02040503050406030204" pitchFamily="18" charset="0"/>
                <a:ea typeface="Cambria" panose="02040503050406030204" pitchFamily="18" charset="0"/>
              </a:rPr>
              <a:t>1. How do customer satisfaction ratings vary for different BMW EV models, and which features (price, range, battery capacity) are most valued by customers?</a:t>
            </a:r>
          </a:p>
          <a:p>
            <a:endParaRPr lang="en-US" sz="3200" b="1" dirty="0">
              <a:solidFill>
                <a:schemeClr val="accent2"/>
              </a:solidFill>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02259783-3F74-B48E-3008-B84219F73CFB}"/>
              </a:ext>
            </a:extLst>
          </p:cNvPr>
          <p:cNvSpPr txBox="1"/>
          <p:nvPr/>
        </p:nvSpPr>
        <p:spPr>
          <a:xfrm>
            <a:off x="251748" y="1351069"/>
            <a:ext cx="11589153" cy="3046988"/>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Input: </a:t>
            </a:r>
          </a:p>
          <a:p>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SELECT Model, AVG(Customer_Satisfaction) AS Avg_Satisfaction, </a:t>
            </a:r>
          </a:p>
          <a:p>
            <a:r>
              <a:rPr lang="en-US" sz="2400" dirty="0">
                <a:latin typeface="Cambria" panose="02040503050406030204" pitchFamily="18" charset="0"/>
                <a:ea typeface="Cambria" panose="02040503050406030204" pitchFamily="18" charset="0"/>
              </a:rPr>
              <a:t>AVG(Price) AS Avg_Price, AVG(Range_KM) AS Avg_Range, AVG(Battery_Capacity_KWh) AS Avg_Battery_Capacity</a:t>
            </a:r>
          </a:p>
          <a:p>
            <a:r>
              <a:rPr lang="en-US" sz="2400" dirty="0">
                <a:latin typeface="Cambria" panose="02040503050406030204" pitchFamily="18" charset="0"/>
                <a:ea typeface="Cambria" panose="02040503050406030204" pitchFamily="18" charset="0"/>
              </a:rPr>
              <a:t>FROM BMW_EVs</a:t>
            </a:r>
          </a:p>
          <a:p>
            <a:r>
              <a:rPr lang="en-US" sz="2400" dirty="0">
                <a:latin typeface="Cambria" panose="02040503050406030204" pitchFamily="18" charset="0"/>
                <a:ea typeface="Cambria" panose="02040503050406030204" pitchFamily="18" charset="0"/>
              </a:rPr>
              <a:t>GROUP BY Model</a:t>
            </a:r>
          </a:p>
          <a:p>
            <a:r>
              <a:rPr lang="en-US" sz="2400" dirty="0">
                <a:latin typeface="Cambria" panose="02040503050406030204" pitchFamily="18" charset="0"/>
                <a:ea typeface="Cambria" panose="02040503050406030204" pitchFamily="18" charset="0"/>
              </a:rPr>
              <a:t>ORDER BY Avg_Satisfaction DESC;</a:t>
            </a:r>
          </a:p>
        </p:txBody>
      </p:sp>
      <p:sp>
        <p:nvSpPr>
          <p:cNvPr id="9" name="TextBox 8">
            <a:extLst>
              <a:ext uri="{FF2B5EF4-FFF2-40B4-BE49-F238E27FC236}">
                <a16:creationId xmlns:a16="http://schemas.microsoft.com/office/drawing/2014/main" id="{0534E408-724B-BDB9-C11D-8D22ABFD87CD}"/>
              </a:ext>
            </a:extLst>
          </p:cNvPr>
          <p:cNvSpPr txBox="1"/>
          <p:nvPr/>
        </p:nvSpPr>
        <p:spPr>
          <a:xfrm>
            <a:off x="517965" y="5457777"/>
            <a:ext cx="5408272" cy="1200329"/>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Output :  </a:t>
            </a:r>
          </a:p>
          <a:p>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0C9278A9-DACF-A0C8-1458-AAFB57324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9132" y="4568623"/>
            <a:ext cx="7333736" cy="1979177"/>
          </a:xfrm>
          <a:prstGeom prst="rect">
            <a:avLst/>
          </a:prstGeom>
        </p:spPr>
      </p:pic>
    </p:spTree>
    <p:extLst>
      <p:ext uri="{BB962C8B-B14F-4D97-AF65-F5344CB8AC3E}">
        <p14:creationId xmlns:p14="http://schemas.microsoft.com/office/powerpoint/2010/main" val="3500278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BA00B-5A4C-0544-53A0-9F7BA78D863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29A6DD6-0D6E-1EBE-FE5A-BAA83A35E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2429"/>
          </a:xfrm>
          <a:prstGeom prst="rect">
            <a:avLst/>
          </a:prstGeom>
        </p:spPr>
      </p:pic>
      <p:sp>
        <p:nvSpPr>
          <p:cNvPr id="7" name="TextBox 6">
            <a:extLst>
              <a:ext uri="{FF2B5EF4-FFF2-40B4-BE49-F238E27FC236}">
                <a16:creationId xmlns:a16="http://schemas.microsoft.com/office/drawing/2014/main" id="{606204F1-EB76-D19C-792F-1B0BB5AA8080}"/>
              </a:ext>
            </a:extLst>
          </p:cNvPr>
          <p:cNvSpPr txBox="1"/>
          <p:nvPr/>
        </p:nvSpPr>
        <p:spPr>
          <a:xfrm>
            <a:off x="251748" y="190914"/>
            <a:ext cx="11809072" cy="1692771"/>
          </a:xfrm>
          <a:prstGeom prst="rect">
            <a:avLst/>
          </a:prstGeom>
          <a:noFill/>
        </p:spPr>
        <p:txBody>
          <a:bodyPr wrap="square">
            <a:spAutoFit/>
          </a:bodyPr>
          <a:lstStyle/>
          <a:p>
            <a:r>
              <a:rPr lang="en-US" sz="3200" b="1" dirty="0">
                <a:solidFill>
                  <a:schemeClr val="accent2"/>
                </a:solidFill>
                <a:latin typeface="Cambria" panose="02040503050406030204" pitchFamily="18" charset="0"/>
                <a:ea typeface="Cambria" panose="02040503050406030204" pitchFamily="18" charset="0"/>
              </a:rPr>
              <a:t>2. Customer Preferences Analysis:</a:t>
            </a:r>
          </a:p>
          <a:p>
            <a:r>
              <a:rPr lang="en-US" sz="2000" b="1" dirty="0">
                <a:latin typeface="Cambria" panose="02040503050406030204" pitchFamily="18" charset="0"/>
                <a:ea typeface="Cambria" panose="02040503050406030204" pitchFamily="18" charset="0"/>
              </a:rPr>
              <a:t>2. How does pricing impact customer satisfaction and sales volume for BMW’s electric vehicle (EV) models?</a:t>
            </a:r>
          </a:p>
          <a:p>
            <a:endParaRPr lang="en-US" sz="3200" b="1" dirty="0">
              <a:solidFill>
                <a:schemeClr val="accent2"/>
              </a:solidFill>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AAC240DF-3390-DBC3-B27A-2E0A0F539046}"/>
              </a:ext>
            </a:extLst>
          </p:cNvPr>
          <p:cNvSpPr txBox="1"/>
          <p:nvPr/>
        </p:nvSpPr>
        <p:spPr>
          <a:xfrm>
            <a:off x="251748" y="1563388"/>
            <a:ext cx="11160890" cy="2677656"/>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Input: </a:t>
            </a:r>
          </a:p>
          <a:p>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SELECT Model, AVG(Price) AS Avg_Price, AVG(Customer_Satisfaction) AS Avg_Satisfaction, SUM(Sales) AS Total_Sales</a:t>
            </a:r>
          </a:p>
          <a:p>
            <a:r>
              <a:rPr lang="en-US" sz="2400" dirty="0">
                <a:latin typeface="Cambria" panose="02040503050406030204" pitchFamily="18" charset="0"/>
                <a:ea typeface="Cambria" panose="02040503050406030204" pitchFamily="18" charset="0"/>
              </a:rPr>
              <a:t>FROM BMW_EVs</a:t>
            </a:r>
          </a:p>
          <a:p>
            <a:r>
              <a:rPr lang="en-US" sz="2400" dirty="0">
                <a:latin typeface="Cambria" panose="02040503050406030204" pitchFamily="18" charset="0"/>
                <a:ea typeface="Cambria" panose="02040503050406030204" pitchFamily="18" charset="0"/>
              </a:rPr>
              <a:t>GROUP BY Model</a:t>
            </a:r>
          </a:p>
          <a:p>
            <a:r>
              <a:rPr lang="en-US" sz="2400" dirty="0">
                <a:latin typeface="Cambria" panose="02040503050406030204" pitchFamily="18" charset="0"/>
                <a:ea typeface="Cambria" panose="02040503050406030204" pitchFamily="18" charset="0"/>
              </a:rPr>
              <a:t>ORDER BY Avg_Price DESC;</a:t>
            </a:r>
          </a:p>
        </p:txBody>
      </p:sp>
      <p:sp>
        <p:nvSpPr>
          <p:cNvPr id="9" name="TextBox 8">
            <a:extLst>
              <a:ext uri="{FF2B5EF4-FFF2-40B4-BE49-F238E27FC236}">
                <a16:creationId xmlns:a16="http://schemas.microsoft.com/office/drawing/2014/main" id="{C6D3C095-0A61-63EA-A339-87BDF5393819}"/>
              </a:ext>
            </a:extLst>
          </p:cNvPr>
          <p:cNvSpPr txBox="1"/>
          <p:nvPr/>
        </p:nvSpPr>
        <p:spPr>
          <a:xfrm>
            <a:off x="332771" y="5235628"/>
            <a:ext cx="5408272" cy="1200329"/>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Output :  </a:t>
            </a:r>
          </a:p>
          <a:p>
            <a:endParaRPr lang="en-US" sz="2400" dirty="0">
              <a:latin typeface="Cambria" panose="02040503050406030204" pitchFamily="18" charset="0"/>
              <a:ea typeface="Cambria" panose="02040503050406030204" pitchFamily="18" charset="0"/>
            </a:endParaRPr>
          </a:p>
          <a:p>
            <a:endParaRPr lang="en-US" sz="2400"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BE914250-7240-2861-D897-6DC8F0B43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0136" y="4488428"/>
            <a:ext cx="5181119" cy="2102924"/>
          </a:xfrm>
          <a:prstGeom prst="rect">
            <a:avLst/>
          </a:prstGeom>
        </p:spPr>
      </p:pic>
    </p:spTree>
    <p:extLst>
      <p:ext uri="{BB962C8B-B14F-4D97-AF65-F5344CB8AC3E}">
        <p14:creationId xmlns:p14="http://schemas.microsoft.com/office/powerpoint/2010/main" val="33781113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2227</Words>
  <Application>Microsoft Office PowerPoint</Application>
  <PresentationFormat>Widescreen</PresentationFormat>
  <Paragraphs>195</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Bookman Old Style</vt:lpstr>
      <vt:lpstr>Calibri</vt:lpstr>
      <vt:lpstr>Calibri Light</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Khurram Naveed</dc:creator>
  <cp:lastModifiedBy>Khurram Naveed</cp:lastModifiedBy>
  <cp:revision>2</cp:revision>
  <dcterms:created xsi:type="dcterms:W3CDTF">2024-11-28T12:24:20Z</dcterms:created>
  <dcterms:modified xsi:type="dcterms:W3CDTF">2024-11-28T18:12:01Z</dcterms:modified>
</cp:coreProperties>
</file>